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94"/>
  </p:notesMasterIdLst>
  <p:handoutMasterIdLst>
    <p:handoutMasterId r:id="rId95"/>
  </p:handoutMasterIdLst>
  <p:sldIdLst>
    <p:sldId id="256" r:id="rId4"/>
    <p:sldId id="277" r:id="rId5"/>
    <p:sldId id="438" r:id="rId6"/>
    <p:sldId id="261" r:id="rId7"/>
    <p:sldId id="264" r:id="rId8"/>
    <p:sldId id="266" r:id="rId9"/>
    <p:sldId id="270" r:id="rId10"/>
    <p:sldId id="271" r:id="rId11"/>
    <p:sldId id="276" r:id="rId12"/>
    <p:sldId id="439" r:id="rId13"/>
    <p:sldId id="398" r:id="rId14"/>
    <p:sldId id="399" r:id="rId15"/>
    <p:sldId id="400" r:id="rId16"/>
    <p:sldId id="402" r:id="rId17"/>
    <p:sldId id="403" r:id="rId18"/>
    <p:sldId id="404" r:id="rId19"/>
    <p:sldId id="405" r:id="rId20"/>
    <p:sldId id="440"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41" r:id="rId36"/>
    <p:sldId id="422" r:id="rId37"/>
    <p:sldId id="423" r:id="rId38"/>
    <p:sldId id="424" r:id="rId39"/>
    <p:sldId id="425" r:id="rId40"/>
    <p:sldId id="426" r:id="rId41"/>
    <p:sldId id="427" r:id="rId42"/>
    <p:sldId id="428" r:id="rId43"/>
    <p:sldId id="429" r:id="rId44"/>
    <p:sldId id="442" r:id="rId45"/>
    <p:sldId id="431" r:id="rId46"/>
    <p:sldId id="432" r:id="rId47"/>
    <p:sldId id="433" r:id="rId48"/>
    <p:sldId id="434" r:id="rId49"/>
    <p:sldId id="435" r:id="rId50"/>
    <p:sldId id="436" r:id="rId51"/>
    <p:sldId id="437" r:id="rId52"/>
    <p:sldId id="443" r:id="rId53"/>
    <p:sldId id="314" r:id="rId54"/>
    <p:sldId id="315" r:id="rId55"/>
    <p:sldId id="322" r:id="rId56"/>
    <p:sldId id="333" r:id="rId57"/>
    <p:sldId id="334" r:id="rId58"/>
    <p:sldId id="326" r:id="rId59"/>
    <p:sldId id="327" r:id="rId60"/>
    <p:sldId id="448" r:id="rId61"/>
    <p:sldId id="308" r:id="rId62"/>
    <p:sldId id="451" r:id="rId63"/>
    <p:sldId id="450" r:id="rId64"/>
    <p:sldId id="452" r:id="rId65"/>
    <p:sldId id="447" r:id="rId66"/>
    <p:sldId id="446" r:id="rId67"/>
    <p:sldId id="444" r:id="rId68"/>
    <p:sldId id="309" r:id="rId69"/>
    <p:sldId id="297" r:id="rId70"/>
    <p:sldId id="298" r:id="rId71"/>
    <p:sldId id="312" r:id="rId72"/>
    <p:sldId id="313" r:id="rId73"/>
    <p:sldId id="331" r:id="rId74"/>
    <p:sldId id="330" r:id="rId75"/>
    <p:sldId id="456" r:id="rId76"/>
    <p:sldId id="455" r:id="rId77"/>
    <p:sldId id="457" r:id="rId78"/>
    <p:sldId id="294" r:id="rId79"/>
    <p:sldId id="279" r:id="rId80"/>
    <p:sldId id="282" r:id="rId81"/>
    <p:sldId id="284" r:id="rId82"/>
    <p:sldId id="285" r:id="rId83"/>
    <p:sldId id="286" r:id="rId84"/>
    <p:sldId id="287" r:id="rId85"/>
    <p:sldId id="295" r:id="rId86"/>
    <p:sldId id="288" r:id="rId87"/>
    <p:sldId id="290" r:id="rId88"/>
    <p:sldId id="292" r:id="rId89"/>
    <p:sldId id="293" r:id="rId90"/>
    <p:sldId id="296" r:id="rId91"/>
    <p:sldId id="453" r:id="rId92"/>
    <p:sldId id="259" r:id="rId93"/>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0"/>
    <a:srgbClr val="009DE0"/>
    <a:srgbClr val="002E60"/>
    <a:srgbClr val="4066AA"/>
    <a:srgbClr val="73BB81"/>
    <a:srgbClr val="B1CA34"/>
    <a:srgbClr val="DB002E"/>
    <a:srgbClr val="BF3187"/>
    <a:srgbClr val="652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025" autoAdjust="0"/>
    <p:restoredTop sz="94599"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endParaRPr lang="cs-CZ"/>
          </a:p>
        </p:txBody>
      </p:sp>
      <p:sp>
        <p:nvSpPr>
          <p:cNvPr id="4" name="Zástupný symbol pro zápatí 3"/>
          <p:cNvSpPr>
            <a:spLocks noGrp="1"/>
          </p:cNvSpPr>
          <p:nvPr>
            <p:ph type="ftr" sz="quarter" idx="2"/>
          </p:nvPr>
        </p:nvSpPr>
        <p:spPr>
          <a:xfrm>
            <a:off x="0" y="6457411"/>
            <a:ext cx="4302625" cy="34026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697" y="6457411"/>
            <a:ext cx="4302625" cy="340265"/>
          </a:xfrm>
          <a:prstGeom prst="rect">
            <a:avLst/>
          </a:prstGeom>
        </p:spPr>
        <p:txBody>
          <a:bodyPr vert="horz" lIns="91440" tIns="45720" rIns="91440" bIns="45720" rtlCol="0" anchor="b"/>
          <a:lstStyle>
            <a:lvl1pPr algn="r">
              <a:defRPr sz="1200"/>
            </a:lvl1pPr>
          </a:lstStyle>
          <a:p>
            <a:fld id="{7EB50D07-9DD5-44C1-A5FE-C2860A7E0496}" type="slidenum">
              <a:rPr lang="cs-CZ" smtClean="0"/>
              <a:t>‹#›</a:t>
            </a:fld>
            <a:endParaRPr lang="cs-CZ"/>
          </a:p>
        </p:txBody>
      </p:sp>
    </p:spTree>
    <p:extLst>
      <p:ext uri="{BB962C8B-B14F-4D97-AF65-F5344CB8AC3E}">
        <p14:creationId xmlns:p14="http://schemas.microsoft.com/office/powerpoint/2010/main" val="14353834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endParaRPr lang="cs-CZ"/>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2F110EC0-BE31-4098-9329-FEE1485038C3}" type="slidenum">
              <a:rPr lang="cs-CZ" smtClean="0"/>
              <a:t>‹#›</a:t>
            </a:fld>
            <a:endParaRPr lang="cs-CZ"/>
          </a:p>
        </p:txBody>
      </p:sp>
    </p:spTree>
    <p:extLst>
      <p:ext uri="{BB962C8B-B14F-4D97-AF65-F5344CB8AC3E}">
        <p14:creationId xmlns:p14="http://schemas.microsoft.com/office/powerpoint/2010/main" val="15194787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2F110EC0-BE31-4098-9329-FEE1485038C3}" type="slidenum">
              <a:rPr lang="cs-CZ" smtClean="0"/>
              <a:t>1</a:t>
            </a:fld>
            <a:endParaRPr lang="cs-CZ"/>
          </a:p>
        </p:txBody>
      </p:sp>
      <p:sp>
        <p:nvSpPr>
          <p:cNvPr id="5" name="Zástupný symbol pro datum 4"/>
          <p:cNvSpPr>
            <a:spLocks noGrp="1"/>
          </p:cNvSpPr>
          <p:nvPr>
            <p:ph type="dt" idx="11"/>
          </p:nvPr>
        </p:nvSpPr>
        <p:spPr/>
        <p:txBody>
          <a:bodyPr/>
          <a:lstStyle/>
          <a:p>
            <a:endParaRPr lang="cs-CZ"/>
          </a:p>
        </p:txBody>
      </p:sp>
    </p:spTree>
    <p:extLst>
      <p:ext uri="{BB962C8B-B14F-4D97-AF65-F5344CB8AC3E}">
        <p14:creationId xmlns:p14="http://schemas.microsoft.com/office/powerpoint/2010/main" val="264168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59</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05351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61</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05351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63</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05351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65</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05351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Znalostním transferem se rozumí přenos informací, odborných znalostí a dovedností z akademické sféry do partnerského podniku. Efektivní transfer v sobě musí zahrnovat adaptaci akademických znalostí na specifické potřeby partnerského podniku, na jeho produkty, procesy a služby a vytváření nových znalostí za účelem jejich následného praktického využití v podniku a jeho podnikatelských záměrech. </a:t>
            </a:r>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67</a:t>
            </a:fld>
            <a:endParaRPr lang="cs-CZ">
              <a:solidFill>
                <a:prstClr val="black"/>
              </a:solidFill>
            </a:endParaRPr>
          </a:p>
        </p:txBody>
      </p:sp>
    </p:spTree>
    <p:extLst>
      <p:ext uri="{BB962C8B-B14F-4D97-AF65-F5344CB8AC3E}">
        <p14:creationId xmlns:p14="http://schemas.microsoft.com/office/powerpoint/2010/main" val="428388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Asistentem musí být absolvent magisterského či doktorského studia, který může mít i omezenou pracovní zkušenost (max. do 4 let), a který je zaměstnán partnerskou znalostní organizací na dobu trvání projektu. Tento asistent znalostního transferu pracuje na projektu v provozovně podniku.</a:t>
            </a:r>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68</a:t>
            </a:fld>
            <a:endParaRPr lang="cs-CZ">
              <a:solidFill>
                <a:prstClr val="black"/>
              </a:solidFill>
            </a:endParaRPr>
          </a:p>
        </p:txBody>
      </p:sp>
    </p:spTree>
    <p:extLst>
      <p:ext uri="{BB962C8B-B14F-4D97-AF65-F5344CB8AC3E}">
        <p14:creationId xmlns:p14="http://schemas.microsoft.com/office/powerpoint/2010/main" val="215388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Rozhodné je umístění provozovny podniku, ve které je projekt realizován. Lze tedy podpořit organizace pro výzkum a šíření znalostí, které jsou umístěny v Praze.</a:t>
            </a:r>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69</a:t>
            </a:fld>
            <a:endParaRPr lang="cs-CZ">
              <a:solidFill>
                <a:prstClr val="black"/>
              </a:solidFill>
            </a:endParaRPr>
          </a:p>
        </p:txBody>
      </p:sp>
    </p:spTree>
    <p:extLst>
      <p:ext uri="{BB962C8B-B14F-4D97-AF65-F5344CB8AC3E}">
        <p14:creationId xmlns:p14="http://schemas.microsoft.com/office/powerpoint/2010/main" val="86376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73</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33107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endParaRPr lang="cs-CZ" dirty="0"/>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t>74</a:t>
            </a:fld>
            <a:endParaRPr lang="cs-CZ"/>
          </a:p>
        </p:txBody>
      </p:sp>
    </p:spTree>
    <p:extLst>
      <p:ext uri="{BB962C8B-B14F-4D97-AF65-F5344CB8AC3E}">
        <p14:creationId xmlns:p14="http://schemas.microsoft.com/office/powerpoint/2010/main" val="357524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75</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05351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2</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76</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331070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83</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65197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3</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10</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18</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33</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42</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50</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292380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F110EC0-BE31-4098-9329-FEE1485038C3}" type="slidenum">
              <a:rPr lang="cs-CZ" smtClean="0">
                <a:solidFill>
                  <a:prstClr val="black"/>
                </a:solidFill>
              </a:rPr>
              <a:pPr/>
              <a:t>51</a:t>
            </a:fld>
            <a:endParaRPr lang="cs-CZ">
              <a:solidFill>
                <a:prstClr val="black"/>
              </a:solidFill>
            </a:endParaRPr>
          </a:p>
        </p:txBody>
      </p:sp>
      <p:sp>
        <p:nvSpPr>
          <p:cNvPr id="5" name="Zástupný symbol pro datum 4"/>
          <p:cNvSpPr>
            <a:spLocks noGrp="1"/>
          </p:cNvSpPr>
          <p:nvPr>
            <p:ph type="dt" idx="11"/>
          </p:nvPr>
        </p:nvSpPr>
        <p:spPr/>
        <p:txBody>
          <a:bodyPr/>
          <a:lstStyle/>
          <a:p>
            <a:endParaRPr lang="cs-CZ">
              <a:solidFill>
                <a:prstClr val="black"/>
              </a:solidFill>
            </a:endParaRPr>
          </a:p>
        </p:txBody>
      </p:sp>
    </p:spTree>
    <p:extLst>
      <p:ext uri="{BB962C8B-B14F-4D97-AF65-F5344CB8AC3E}">
        <p14:creationId xmlns:p14="http://schemas.microsoft.com/office/powerpoint/2010/main" val="425888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algn="ctr" defTabSz="914400" rtl="0" eaLnBrk="1" latinLnBrk="0" hangingPunct="1">
              <a:defRPr lang="en-US" sz="4000" b="1" kern="1200" dirty="0">
                <a:solidFill>
                  <a:srgbClr val="009DE0"/>
                </a:solidFill>
                <a:latin typeface="Calibri" panose="020F0502020204030204" pitchFamily="34" charset="0"/>
                <a:ea typeface="+mn-ea"/>
                <a:cs typeface="+mn-cs"/>
              </a:defRPr>
            </a:lvl1pPr>
          </a:lstStyle>
          <a:p>
            <a:r>
              <a:rPr lang="cs-CZ" dirty="0"/>
              <a:t>Kliknutím lze upravit styl.</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2E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můžete upravit styl předlohy.</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2pPr marL="742950" indent="-285750">
              <a:buFont typeface="Arial" panose="020B0604020202020204" pitchFamily="34" charset="0"/>
              <a:buChar char="•"/>
              <a:defRPr>
                <a:solidFill>
                  <a:srgbClr val="002E60"/>
                </a:solidFill>
              </a:defRPr>
            </a:lvl2pPr>
            <a:lvl3pPr marL="1143000" indent="-228600">
              <a:buFont typeface="Arial" panose="020B0604020202020204" pitchFamily="34" charset="0"/>
              <a:buChar char="•"/>
              <a:defRPr>
                <a:solidFill>
                  <a:srgbClr val="002E60"/>
                </a:solidFill>
              </a:defRPr>
            </a:lvl3pPr>
            <a:lvl4pPr marL="1600200" indent="-2286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2pPr marL="742950" indent="-285750">
              <a:buFont typeface="Arial" panose="020B0604020202020204" pitchFamily="34" charset="0"/>
              <a:buChar char="•"/>
              <a:defRPr>
                <a:solidFill>
                  <a:srgbClr val="002E60"/>
                </a:solidFill>
              </a:defRPr>
            </a:lvl2pPr>
            <a:lvl3pPr marL="1143000" indent="-228600">
              <a:buFont typeface="Arial" panose="020B0604020202020204" pitchFamily="34" charset="0"/>
              <a:buChar char="•"/>
              <a:defRPr>
                <a:solidFill>
                  <a:srgbClr val="002E60"/>
                </a:solidFill>
              </a:defRPr>
            </a:lvl3pPr>
            <a:lvl4pPr marL="1600200" indent="-2286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algn="ctr" defTabSz="914400" rtl="0" eaLnBrk="1" latinLnBrk="0" hangingPunct="1">
              <a:defRPr lang="en-US" sz="4000" b="1" kern="1200" dirty="0">
                <a:solidFill>
                  <a:srgbClr val="009DE0"/>
                </a:solidFill>
                <a:latin typeface="Calibri" panose="020F0502020204030204" pitchFamily="34" charset="0"/>
                <a:ea typeface="+mn-ea"/>
                <a:cs typeface="+mn-cs"/>
              </a:defRPr>
            </a:lvl1pPr>
          </a:lstStyle>
          <a:p>
            <a:r>
              <a:rPr lang="cs-CZ" dirty="0"/>
              <a:t>Kliknutím lze upravit styl.</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2E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můžete upravit styl předlohy.</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3268513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ctr" defTabSz="914400" rtl="0" eaLnBrk="1" latinLnBrk="0" hangingPunct="1">
              <a:defRPr lang="en-US" sz="4000" b="1" kern="1200" dirty="0">
                <a:solidFill>
                  <a:srgbClr val="009DE0"/>
                </a:solidFill>
                <a:latin typeface="Calibri" panose="020F0502020204030204" pitchFamily="34" charset="0"/>
                <a:ea typeface="+mn-ea"/>
                <a:cs typeface="+mn-cs"/>
              </a:defRPr>
            </a:lvl1pPr>
          </a:lstStyle>
          <a:p>
            <a:r>
              <a:rPr lang="cs-CZ" dirty="0"/>
              <a:t>Kliknutím lze upravit styl.</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2pPr marL="742950" indent="-285750">
              <a:buFont typeface="Arial" panose="020B0604020202020204" pitchFamily="34" charset="0"/>
              <a:buChar char="•"/>
              <a:defRPr>
                <a:solidFill>
                  <a:srgbClr val="002E60"/>
                </a:solidFill>
              </a:defRPr>
            </a:lvl2pPr>
            <a:lvl3pPr marL="1143000" indent="-228600">
              <a:buClr>
                <a:srgbClr val="002E60"/>
              </a:buClr>
              <a:buFont typeface="Arial" panose="020B0604020202020204" pitchFamily="34" charset="0"/>
              <a:buChar char="•"/>
              <a:defRPr>
                <a:solidFill>
                  <a:srgbClr val="002E60"/>
                </a:solidFill>
              </a:defRPr>
            </a:lvl3pPr>
            <a:lvl4pPr marL="1714500" indent="-3429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a:t>
            </a:r>
            <a:r>
              <a:rPr lang="cs-CZ" dirty="0" smtClean="0"/>
              <a:t>úroveň</a:t>
            </a:r>
          </a:p>
          <a:p>
            <a:pPr lvl="3"/>
            <a:r>
              <a:rPr lang="cs-CZ" dirty="0" smtClean="0"/>
              <a:t>Čtvrtá úroveň</a:t>
            </a:r>
          </a:p>
          <a:p>
            <a:pPr lvl="4"/>
            <a:r>
              <a:rPr lang="cs-CZ" dirty="0" smtClean="0"/>
              <a:t>Pátá </a:t>
            </a:r>
            <a:r>
              <a:rPr lang="cs-CZ" dirty="0"/>
              <a:t>úroveň</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956863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dirty="0"/>
              <a:t>Kliknutím lze upravit styl.</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2E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Upravte styly předlohy textu.</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07882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marL="742950" indent="-285750">
              <a:buFont typeface="Arial" panose="020B0604020202020204" pitchFamily="34" charset="0"/>
              <a:buChar char="•"/>
              <a:defRPr sz="2400">
                <a:solidFill>
                  <a:srgbClr val="002E60"/>
                </a:solidFill>
              </a:defRPr>
            </a:lvl2pPr>
            <a:lvl3pPr>
              <a:defRPr sz="2000">
                <a:solidFill>
                  <a:srgbClr val="002E60"/>
                </a:solidFill>
              </a:defRPr>
            </a:lvl3pPr>
            <a:lvl4pPr marL="1600200" indent="-228600">
              <a:buFont typeface="Arial" panose="020B0604020202020204" pitchFamily="34" charset="0"/>
              <a:buChar char="•"/>
              <a:defRPr sz="1800">
                <a:solidFill>
                  <a:srgbClr val="002E60"/>
                </a:solidFill>
              </a:defRPr>
            </a:lvl4pPr>
            <a:lvl5pPr marL="2114550" indent="-285750">
              <a:buFont typeface="Arial" panose="020B0604020202020204" pitchFamily="34" charset="0"/>
              <a:buChar char="•"/>
              <a:defRPr sz="1800">
                <a:solidFill>
                  <a:srgbClr val="002E60"/>
                </a:solidFill>
              </a:defRPr>
            </a:lvl5pPr>
            <a:lvl6pPr>
              <a:defRPr sz="1800"/>
            </a:lvl6pPr>
            <a:lvl7pPr>
              <a:defRPr sz="1800"/>
            </a:lvl7pPr>
            <a:lvl8pPr>
              <a:defRPr sz="1800"/>
            </a:lvl8pPr>
            <a:lvl9pPr>
              <a:defRPr sz="18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marL="742950" indent="-285750">
              <a:buFont typeface="Arial" panose="020B0604020202020204" pitchFamily="34" charset="0"/>
              <a:buChar char="•"/>
              <a:defRPr sz="2400">
                <a:solidFill>
                  <a:srgbClr val="002E60"/>
                </a:solidFill>
              </a:defRPr>
            </a:lvl2pPr>
            <a:lvl3pPr>
              <a:defRPr sz="2000">
                <a:solidFill>
                  <a:srgbClr val="002E60"/>
                </a:solidFill>
              </a:defRPr>
            </a:lvl3pPr>
            <a:lvl4pPr marL="1600200" indent="-228600">
              <a:buFont typeface="Arial" panose="020B0604020202020204" pitchFamily="34" charset="0"/>
              <a:buChar char="•"/>
              <a:defRPr sz="1800">
                <a:solidFill>
                  <a:srgbClr val="002E60"/>
                </a:solidFill>
              </a:defRPr>
            </a:lvl4pPr>
            <a:lvl5pPr marL="2114550" indent="-285750">
              <a:buFont typeface="Arial" panose="020B0604020202020204" pitchFamily="34" charset="0"/>
              <a:buChar char="•"/>
              <a:defRPr sz="1800">
                <a:solidFill>
                  <a:srgbClr val="002E60"/>
                </a:solidFill>
              </a:defRPr>
            </a:lvl5pPr>
            <a:lvl6pPr>
              <a:defRPr sz="1800"/>
            </a:lvl6pPr>
            <a:lvl7pPr>
              <a:defRPr sz="1800"/>
            </a:lvl7pPr>
            <a:lvl8pPr>
              <a:defRPr sz="1800"/>
            </a:lvl8pPr>
            <a:lvl9pPr>
              <a:defRPr sz="18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132508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178013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9" y="908720"/>
            <a:ext cx="7848873" cy="461130"/>
          </a:xfrm>
        </p:spPr>
        <p:txBody>
          <a:bodyPr>
            <a:noAutofit/>
          </a:bodyPr>
          <a:lstStyle>
            <a:lvl1pPr algn="l">
              <a:defRPr sz="2400" baseline="0"/>
            </a:lvl1pPr>
          </a:lstStyle>
          <a:p>
            <a:r>
              <a:rPr lang="cs-CZ" sz="2800" b="1" dirty="0" smtClean="0">
                <a:solidFill>
                  <a:srgbClr val="009DE0"/>
                </a:solidFill>
                <a:latin typeface="Calibri" panose="020F0502020204030204" pitchFamily="34" charset="0"/>
              </a:rPr>
              <a:t>Implementační struktura</a:t>
            </a:r>
            <a:endParaRPr lang="cs-CZ" sz="2800" b="1" dirty="0">
              <a:solidFill>
                <a:srgbClr val="009DE0"/>
              </a:solidFill>
              <a:latin typeface="Calibri" panose="020F0502020204030204" pitchFamily="34" charset="0"/>
            </a:endParaRPr>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
        <p:nvSpPr>
          <p:cNvPr id="12" name="Text Placeholder 3"/>
          <p:cNvSpPr>
            <a:spLocks noGrp="1"/>
          </p:cNvSpPr>
          <p:nvPr>
            <p:ph type="body" sz="half" idx="2" hasCustomPrompt="1"/>
          </p:nvPr>
        </p:nvSpPr>
        <p:spPr>
          <a:xfrm>
            <a:off x="457200" y="1435101"/>
            <a:ext cx="7847962" cy="841771"/>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a:t>Upravte styly předlohy </a:t>
            </a:r>
            <a:r>
              <a:rPr lang="cs-CZ" dirty="0" smtClean="0"/>
              <a:t>textu. </a:t>
            </a:r>
            <a:r>
              <a:rPr lang="cs-CZ" dirty="0" err="1" smtClean="0"/>
              <a:t>adlfjaldjfaůjdfaůljfda</a:t>
            </a:r>
            <a:r>
              <a:rPr lang="cs-CZ" dirty="0" smtClean="0"/>
              <a:t>. Upravte styly předlohy textu. </a:t>
            </a:r>
            <a:r>
              <a:rPr lang="cs-CZ" dirty="0" err="1" smtClean="0"/>
              <a:t>adlfjaldjfaůjdfaůljfda</a:t>
            </a:r>
            <a:r>
              <a:rPr lang="cs-CZ" dirty="0" smtClean="0"/>
              <a:t>. </a:t>
            </a:r>
          </a:p>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smtClean="0"/>
              <a:t>Upravte styly předlohy textu. </a:t>
            </a:r>
            <a:r>
              <a:rPr lang="cs-CZ" dirty="0" err="1" smtClean="0"/>
              <a:t>adlfjaldjfaůjdfaůljfda</a:t>
            </a:r>
            <a:r>
              <a:rPr lang="cs-CZ" dirty="0" smtClean="0"/>
              <a:t>. Upravte styly předlohy textu. </a:t>
            </a:r>
            <a:r>
              <a:rPr lang="cs-CZ" dirty="0" err="1" smtClean="0"/>
              <a:t>adlfjaldjfaůjdfaůljfda</a:t>
            </a:r>
            <a:r>
              <a:rPr lang="cs-CZ" dirty="0" smtClean="0"/>
              <a:t>. </a:t>
            </a:r>
          </a:p>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smtClean="0"/>
              <a:t>Upravte styly předlohy textu. </a:t>
            </a:r>
            <a:r>
              <a:rPr lang="cs-CZ" dirty="0" err="1" smtClean="0"/>
              <a:t>adlfjaldjfaůjdfaůljfda</a:t>
            </a:r>
            <a:r>
              <a:rPr lang="cs-CZ" dirty="0" smtClean="0"/>
              <a:t>. </a:t>
            </a:r>
          </a:p>
          <a:p>
            <a:pPr lvl="0"/>
            <a:endParaRPr lang="cs-CZ" dirty="0"/>
          </a:p>
        </p:txBody>
      </p:sp>
      <p:sp>
        <p:nvSpPr>
          <p:cNvPr id="13" name="Content Placeholder 3"/>
          <p:cNvSpPr>
            <a:spLocks noGrp="1"/>
          </p:cNvSpPr>
          <p:nvPr>
            <p:ph sz="half" idx="13"/>
          </p:nvPr>
        </p:nvSpPr>
        <p:spPr>
          <a:xfrm>
            <a:off x="456289" y="2378918"/>
            <a:ext cx="7848874" cy="3070410"/>
          </a:xfrm>
          <a:prstGeom prst="rect">
            <a:avLst/>
          </a:prstGeom>
        </p:spPr>
        <p:txBody>
          <a:bodyPr/>
          <a:lstStyle>
            <a:lvl1pPr>
              <a:defRPr sz="2400"/>
            </a:lvl1pPr>
            <a:lvl2pPr marL="742950" indent="-285750">
              <a:buFont typeface="Arial" panose="020B0604020202020204" pitchFamily="34" charset="0"/>
              <a:buChar char="•"/>
              <a:defRPr sz="2000">
                <a:solidFill>
                  <a:srgbClr val="002E60"/>
                </a:solidFill>
              </a:defRPr>
            </a:lvl2pPr>
            <a:lvl3pPr marL="1143000" indent="-228600">
              <a:buFont typeface="Arial" panose="020B0604020202020204" pitchFamily="34" charset="0"/>
              <a:buChar char="•"/>
              <a:defRPr sz="1800">
                <a:solidFill>
                  <a:srgbClr val="002E60"/>
                </a:solidFill>
              </a:defRPr>
            </a:lvl3pPr>
            <a:lvl4pPr marL="1600200" indent="-228600">
              <a:buFont typeface="Arial" panose="020B0604020202020204" pitchFamily="34" charset="0"/>
              <a:buChar char="•"/>
              <a:defRPr sz="1600">
                <a:solidFill>
                  <a:srgbClr val="002E60"/>
                </a:solidFill>
              </a:defRPr>
            </a:lvl4pPr>
            <a:lvl5pPr marL="2114550" indent="-285750">
              <a:buFont typeface="Arial" panose="020B0604020202020204" pitchFamily="34" charset="0"/>
              <a:buChar char="•"/>
              <a:defRPr sz="1600">
                <a:solidFill>
                  <a:srgbClr val="002E60"/>
                </a:solidFill>
              </a:defRPr>
            </a:lvl5pPr>
            <a:lvl6pPr>
              <a:defRPr sz="1600"/>
            </a:lvl6pPr>
            <a:lvl7pPr>
              <a:defRPr sz="1600"/>
            </a:lvl7pPr>
            <a:lvl8pPr>
              <a:defRPr sz="1600"/>
            </a:lvl8pPr>
            <a:lvl9pPr>
              <a:defRPr sz="16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97020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56110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marL="742950" indent="-285750">
              <a:buFont typeface="Arial" panose="020B0604020202020204" pitchFamily="34" charset="0"/>
              <a:buChar char="•"/>
              <a:defRPr sz="2800">
                <a:solidFill>
                  <a:srgbClr val="002E60"/>
                </a:solidFill>
              </a:defRPr>
            </a:lvl2pPr>
            <a:lvl3pPr marL="1143000" indent="-228600">
              <a:buFont typeface="Arial" panose="020B0604020202020204" pitchFamily="34" charset="0"/>
              <a:buChar char="•"/>
              <a:defRPr sz="2400">
                <a:solidFill>
                  <a:srgbClr val="002E60"/>
                </a:solidFill>
              </a:defRPr>
            </a:lvl3pPr>
            <a:lvl4pPr marL="1600200" indent="-228600">
              <a:buFont typeface="Arial" panose="020B0604020202020204" pitchFamily="34" charset="0"/>
              <a:buChar char="•"/>
              <a:defRPr sz="2000">
                <a:solidFill>
                  <a:srgbClr val="002E60"/>
                </a:solidFill>
              </a:defRPr>
            </a:lvl4pPr>
            <a:lvl5pPr marL="2171700" indent="-342900">
              <a:buFont typeface="Arial" panose="020B0604020202020204" pitchFamily="34" charset="0"/>
              <a:buChar char="•"/>
              <a:defRPr sz="2000">
                <a:solidFill>
                  <a:srgbClr val="002E60"/>
                </a:solidFill>
              </a:defRPr>
            </a:lvl5pPr>
            <a:lvl6pPr>
              <a:defRPr sz="2000"/>
            </a:lvl6pPr>
            <a:lvl7pPr>
              <a:defRPr sz="2000"/>
            </a:lvl7pPr>
            <a:lvl8pPr>
              <a:defRPr sz="2000"/>
            </a:lvl8pPr>
            <a:lvl9pPr>
              <a:defRPr sz="20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a:t>
            </a:r>
            <a:r>
              <a:rPr lang="cs-CZ" dirty="0" smtClean="0"/>
              <a:t>textu.</a:t>
            </a:r>
            <a:endParaRPr lang="cs-CZ" dirty="0"/>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37468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ctr" defTabSz="914400" rtl="0" eaLnBrk="1" latinLnBrk="0" hangingPunct="1">
              <a:defRPr lang="en-US" sz="4000" b="1" kern="1200" dirty="0">
                <a:solidFill>
                  <a:srgbClr val="009DE0"/>
                </a:solidFill>
                <a:latin typeface="Calibri" panose="020F0502020204030204" pitchFamily="34" charset="0"/>
                <a:ea typeface="+mn-ea"/>
                <a:cs typeface="+mn-cs"/>
              </a:defRPr>
            </a:lvl1pPr>
          </a:lstStyle>
          <a:p>
            <a:r>
              <a:rPr lang="cs-CZ" dirty="0"/>
              <a:t>Kliknutím lze upravit styl.</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2pPr marL="742950" indent="-285750">
              <a:buFont typeface="Arial" panose="020B0604020202020204" pitchFamily="34" charset="0"/>
              <a:buChar char="•"/>
              <a:defRPr>
                <a:solidFill>
                  <a:srgbClr val="002E60"/>
                </a:solidFill>
              </a:defRPr>
            </a:lvl2pPr>
            <a:lvl3pPr marL="1143000" indent="-228600">
              <a:buClr>
                <a:srgbClr val="002E60"/>
              </a:buClr>
              <a:buFont typeface="Arial" panose="020B0604020202020204" pitchFamily="34" charset="0"/>
              <a:buChar char="•"/>
              <a:defRPr>
                <a:solidFill>
                  <a:srgbClr val="002E60"/>
                </a:solidFill>
              </a:defRPr>
            </a:lvl3pPr>
            <a:lvl4pPr marL="1714500" indent="-3429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2E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140321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2pPr marL="742950" indent="-285750">
              <a:buFont typeface="Arial" panose="020B0604020202020204" pitchFamily="34" charset="0"/>
              <a:buChar char="•"/>
              <a:defRPr>
                <a:solidFill>
                  <a:srgbClr val="002E60"/>
                </a:solidFill>
              </a:defRPr>
            </a:lvl2pPr>
            <a:lvl3pPr marL="1143000" indent="-228600">
              <a:buFont typeface="Arial" panose="020B0604020202020204" pitchFamily="34" charset="0"/>
              <a:buChar char="•"/>
              <a:defRPr>
                <a:solidFill>
                  <a:srgbClr val="002E60"/>
                </a:solidFill>
              </a:defRPr>
            </a:lvl3pPr>
            <a:lvl4pPr marL="1600200" indent="-2286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112351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2pPr marL="742950" indent="-285750">
              <a:buFont typeface="Arial" panose="020B0604020202020204" pitchFamily="34" charset="0"/>
              <a:buChar char="•"/>
              <a:defRPr>
                <a:solidFill>
                  <a:srgbClr val="002E60"/>
                </a:solidFill>
              </a:defRPr>
            </a:lvl2pPr>
            <a:lvl3pPr marL="1143000" indent="-228600">
              <a:buFont typeface="Arial" panose="020B0604020202020204" pitchFamily="34" charset="0"/>
              <a:buChar char="•"/>
              <a:defRPr>
                <a:solidFill>
                  <a:srgbClr val="002E60"/>
                </a:solidFill>
              </a:defRPr>
            </a:lvl3pPr>
            <a:lvl4pPr marL="1600200" indent="-228600">
              <a:buFont typeface="Arial" panose="020B0604020202020204" pitchFamily="34" charset="0"/>
              <a:buChar char="•"/>
              <a:defRPr>
                <a:solidFill>
                  <a:srgbClr val="002E60"/>
                </a:solidFill>
              </a:defRPr>
            </a:lvl4pPr>
            <a:lvl5pPr marL="2171700" indent="-342900">
              <a:buFont typeface="Arial" panose="020B0604020202020204" pitchFamily="34" charset="0"/>
              <a:buChar char="•"/>
              <a:defRPr>
                <a:solidFill>
                  <a:srgbClr val="002E60"/>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155293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dirty="0"/>
              <a:t>Kliknutím lze upravit styl.</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2E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Upravte styly předlohy textu.</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marL="742950" indent="-285750">
              <a:buFont typeface="Arial" panose="020B0604020202020204" pitchFamily="34" charset="0"/>
              <a:buChar char="•"/>
              <a:defRPr sz="2400">
                <a:solidFill>
                  <a:srgbClr val="002E60"/>
                </a:solidFill>
              </a:defRPr>
            </a:lvl2pPr>
            <a:lvl3pPr>
              <a:defRPr sz="2000">
                <a:solidFill>
                  <a:srgbClr val="002E60"/>
                </a:solidFill>
              </a:defRPr>
            </a:lvl3pPr>
            <a:lvl4pPr marL="1600200" indent="-228600">
              <a:buFont typeface="Arial" panose="020B0604020202020204" pitchFamily="34" charset="0"/>
              <a:buChar char="•"/>
              <a:defRPr sz="1800">
                <a:solidFill>
                  <a:srgbClr val="002E60"/>
                </a:solidFill>
              </a:defRPr>
            </a:lvl4pPr>
            <a:lvl5pPr marL="2114550" indent="-285750">
              <a:buFont typeface="Arial" panose="020B0604020202020204" pitchFamily="34" charset="0"/>
              <a:buChar char="•"/>
              <a:defRPr sz="1800">
                <a:solidFill>
                  <a:srgbClr val="002E60"/>
                </a:solidFill>
              </a:defRPr>
            </a:lvl5pPr>
            <a:lvl6pPr>
              <a:defRPr sz="1800"/>
            </a:lvl6pPr>
            <a:lvl7pPr>
              <a:defRPr sz="1800"/>
            </a:lvl7pPr>
            <a:lvl8pPr>
              <a:defRPr sz="1800"/>
            </a:lvl8pPr>
            <a:lvl9pPr>
              <a:defRPr sz="18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marL="742950" indent="-285750">
              <a:buFont typeface="Arial" panose="020B0604020202020204" pitchFamily="34" charset="0"/>
              <a:buChar char="•"/>
              <a:defRPr sz="2400">
                <a:solidFill>
                  <a:srgbClr val="002E60"/>
                </a:solidFill>
              </a:defRPr>
            </a:lvl2pPr>
            <a:lvl3pPr>
              <a:defRPr sz="2000">
                <a:solidFill>
                  <a:srgbClr val="002E60"/>
                </a:solidFill>
              </a:defRPr>
            </a:lvl3pPr>
            <a:lvl4pPr marL="1600200" indent="-228600">
              <a:buFont typeface="Arial" panose="020B0604020202020204" pitchFamily="34" charset="0"/>
              <a:buChar char="•"/>
              <a:defRPr sz="1800">
                <a:solidFill>
                  <a:srgbClr val="002E60"/>
                </a:solidFill>
              </a:defRPr>
            </a:lvl4pPr>
            <a:lvl5pPr marL="2114550" indent="-285750">
              <a:buFont typeface="Arial" panose="020B0604020202020204" pitchFamily="34" charset="0"/>
              <a:buChar char="•"/>
              <a:defRPr sz="1800">
                <a:solidFill>
                  <a:srgbClr val="002E60"/>
                </a:solidFill>
              </a:defRPr>
            </a:lvl5pPr>
            <a:lvl6pPr>
              <a:defRPr sz="1800"/>
            </a:lvl6pPr>
            <a:lvl7pPr>
              <a:defRPr sz="1800"/>
            </a:lvl7pPr>
            <a:lvl8pPr>
              <a:defRPr sz="1800"/>
            </a:lvl8pPr>
            <a:lvl9pPr>
              <a:defRPr sz="18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9" y="908720"/>
            <a:ext cx="7848873" cy="461130"/>
          </a:xfrm>
        </p:spPr>
        <p:txBody>
          <a:bodyPr>
            <a:noAutofit/>
          </a:bodyPr>
          <a:lstStyle>
            <a:lvl1pPr algn="l">
              <a:defRPr sz="2400" baseline="0"/>
            </a:lvl1pPr>
          </a:lstStyle>
          <a:p>
            <a:r>
              <a:rPr lang="cs-CZ" sz="2800" b="1" dirty="0">
                <a:solidFill>
                  <a:srgbClr val="009DE0"/>
                </a:solidFill>
                <a:latin typeface="Calibri" panose="020F0502020204030204" pitchFamily="34" charset="0"/>
              </a:rPr>
              <a:t>Implementační struktura</a:t>
            </a:r>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
        <p:nvSpPr>
          <p:cNvPr id="12" name="Text Placeholder 3"/>
          <p:cNvSpPr>
            <a:spLocks noGrp="1"/>
          </p:cNvSpPr>
          <p:nvPr>
            <p:ph type="body" sz="half" idx="2" hasCustomPrompt="1"/>
          </p:nvPr>
        </p:nvSpPr>
        <p:spPr>
          <a:xfrm>
            <a:off x="457200" y="1435101"/>
            <a:ext cx="7847962" cy="841771"/>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a:t>Upravte styly předlohy textu. </a:t>
            </a:r>
            <a:r>
              <a:rPr lang="cs-CZ" dirty="0" err="1"/>
              <a:t>adlfjaldjfaůjdfaůljfda</a:t>
            </a:r>
            <a:r>
              <a:rPr lang="cs-CZ" dirty="0"/>
              <a:t>. Upravte styly předlohy textu. </a:t>
            </a:r>
            <a:r>
              <a:rPr lang="cs-CZ" dirty="0" err="1"/>
              <a:t>adlfjaldjfaůjdfaůljfda</a:t>
            </a:r>
            <a:r>
              <a:rPr lang="cs-CZ" dirty="0"/>
              <a:t>. </a:t>
            </a:r>
          </a:p>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a:t>Upravte styly předlohy textu. </a:t>
            </a:r>
            <a:r>
              <a:rPr lang="cs-CZ" dirty="0" err="1"/>
              <a:t>adlfjaldjfaůjdfaůljfda</a:t>
            </a:r>
            <a:r>
              <a:rPr lang="cs-CZ" dirty="0"/>
              <a:t>. Upravte styly předlohy textu. </a:t>
            </a:r>
            <a:r>
              <a:rPr lang="cs-CZ" dirty="0" err="1"/>
              <a:t>adlfjaldjfaůjdfaůljfda</a:t>
            </a:r>
            <a:r>
              <a:rPr lang="cs-CZ" dirty="0"/>
              <a:t>. </a:t>
            </a:r>
          </a:p>
          <a:p>
            <a:pPr marL="0" marR="0" lvl="0" indent="0" algn="l" defTabSz="914400" rtl="0" eaLnBrk="1" fontAlgn="auto" latinLnBrk="0" hangingPunct="1">
              <a:lnSpc>
                <a:spcPct val="100000"/>
              </a:lnSpc>
              <a:spcBef>
                <a:spcPct val="20000"/>
              </a:spcBef>
              <a:spcAft>
                <a:spcPts val="0"/>
              </a:spcAft>
              <a:buClr>
                <a:srgbClr val="009DE0"/>
              </a:buClr>
              <a:buSzTx/>
              <a:buFont typeface="Wingdings" panose="05000000000000000000" pitchFamily="2" charset="2"/>
              <a:buNone/>
              <a:tabLst/>
              <a:defRPr/>
            </a:pPr>
            <a:r>
              <a:rPr lang="cs-CZ" dirty="0"/>
              <a:t>Upravte styly předlohy textu. </a:t>
            </a:r>
            <a:r>
              <a:rPr lang="cs-CZ" dirty="0" err="1"/>
              <a:t>adlfjaldjfaůjdfaůljfda</a:t>
            </a:r>
            <a:r>
              <a:rPr lang="cs-CZ" dirty="0"/>
              <a:t>. </a:t>
            </a:r>
          </a:p>
          <a:p>
            <a:pPr lvl="0"/>
            <a:endParaRPr lang="cs-CZ" dirty="0"/>
          </a:p>
        </p:txBody>
      </p:sp>
      <p:sp>
        <p:nvSpPr>
          <p:cNvPr id="13" name="Content Placeholder 3"/>
          <p:cNvSpPr>
            <a:spLocks noGrp="1"/>
          </p:cNvSpPr>
          <p:nvPr>
            <p:ph sz="half" idx="13"/>
          </p:nvPr>
        </p:nvSpPr>
        <p:spPr>
          <a:xfrm>
            <a:off x="456289" y="2378918"/>
            <a:ext cx="7848874" cy="3070410"/>
          </a:xfrm>
          <a:prstGeom prst="rect">
            <a:avLst/>
          </a:prstGeom>
        </p:spPr>
        <p:txBody>
          <a:bodyPr/>
          <a:lstStyle>
            <a:lvl1pPr>
              <a:defRPr sz="2400"/>
            </a:lvl1pPr>
            <a:lvl2pPr marL="742950" indent="-285750">
              <a:buFont typeface="Arial" panose="020B0604020202020204" pitchFamily="34" charset="0"/>
              <a:buChar char="•"/>
              <a:defRPr sz="2000">
                <a:solidFill>
                  <a:srgbClr val="002E60"/>
                </a:solidFill>
              </a:defRPr>
            </a:lvl2pPr>
            <a:lvl3pPr marL="1143000" indent="-228600">
              <a:buFont typeface="Arial" panose="020B0604020202020204" pitchFamily="34" charset="0"/>
              <a:buChar char="•"/>
              <a:defRPr sz="1800">
                <a:solidFill>
                  <a:srgbClr val="002E60"/>
                </a:solidFill>
              </a:defRPr>
            </a:lvl3pPr>
            <a:lvl4pPr marL="1600200" indent="-228600">
              <a:buFont typeface="Arial" panose="020B0604020202020204" pitchFamily="34" charset="0"/>
              <a:buChar char="•"/>
              <a:defRPr sz="1600">
                <a:solidFill>
                  <a:srgbClr val="002E60"/>
                </a:solidFill>
              </a:defRPr>
            </a:lvl4pPr>
            <a:lvl5pPr marL="2114550" indent="-285750">
              <a:buFont typeface="Arial" panose="020B0604020202020204" pitchFamily="34" charset="0"/>
              <a:buChar char="•"/>
              <a:defRPr sz="1600">
                <a:solidFill>
                  <a:srgbClr val="002E60"/>
                </a:solidFill>
              </a:defRPr>
            </a:lvl5pPr>
            <a:lvl6pPr>
              <a:defRPr sz="1600"/>
            </a:lvl6pPr>
            <a:lvl7pPr>
              <a:defRPr sz="1600"/>
            </a:lvl7pPr>
            <a:lvl8pPr>
              <a:defRPr sz="1600"/>
            </a:lvl8pPr>
            <a:lvl9pPr>
              <a:defRPr sz="16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marL="742950" indent="-285750">
              <a:buFont typeface="Arial" panose="020B0604020202020204" pitchFamily="34" charset="0"/>
              <a:buChar char="•"/>
              <a:defRPr sz="2800">
                <a:solidFill>
                  <a:srgbClr val="002E60"/>
                </a:solidFill>
              </a:defRPr>
            </a:lvl2pPr>
            <a:lvl3pPr marL="1143000" indent="-228600">
              <a:buFont typeface="Arial" panose="020B0604020202020204" pitchFamily="34" charset="0"/>
              <a:buChar char="•"/>
              <a:defRPr sz="2400">
                <a:solidFill>
                  <a:srgbClr val="002E60"/>
                </a:solidFill>
              </a:defRPr>
            </a:lvl3pPr>
            <a:lvl4pPr marL="1600200" indent="-228600">
              <a:buFont typeface="Arial" panose="020B0604020202020204" pitchFamily="34" charset="0"/>
              <a:buChar char="•"/>
              <a:defRPr sz="2000">
                <a:solidFill>
                  <a:srgbClr val="002E60"/>
                </a:solidFill>
              </a:defRPr>
            </a:lvl4pPr>
            <a:lvl5pPr marL="2171700" indent="-342900">
              <a:buFont typeface="Arial" panose="020B0604020202020204" pitchFamily="34" charset="0"/>
              <a:buChar char="•"/>
              <a:defRPr sz="2000">
                <a:solidFill>
                  <a:srgbClr val="002E60"/>
                </a:solidFill>
              </a:defRPr>
            </a:lvl5pPr>
            <a:lvl6pPr>
              <a:defRPr sz="2000"/>
            </a:lvl6pPr>
            <a:lvl7pPr>
              <a:defRPr sz="2000"/>
            </a:lvl7pPr>
            <a:lvl8pPr>
              <a:defRPr sz="2000"/>
            </a:lvl8pPr>
            <a:lvl9pPr>
              <a:defRPr sz="20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2E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a:defRPr>
                <a:solidFill>
                  <a:srgbClr val="002E60"/>
                </a:solidFill>
              </a:defRPr>
            </a:lvl1pPr>
          </a:lstStyle>
          <a:p>
            <a:fld id="{83929F4E-BCEC-4434-B5BC-7773E7B5FAFA}" type="datetimeFigureOut">
              <a:rPr lang="en-US" smtClean="0"/>
              <a:pPr/>
              <a:t>10/31/2016</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p:titleStyle>
    <p:body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a:defRPr>
                <a:solidFill>
                  <a:srgbClr val="002E60"/>
                </a:solidFill>
              </a:defRPr>
            </a:lvl1pPr>
          </a:lstStyle>
          <a:p>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002E60"/>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defRPr>
                <a:solidFill>
                  <a:srgbClr val="002E60"/>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729436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p:titleStyle>
    <p:body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entura-api.org/wp-content/uploads/2016/06/formular-financni-analyzy-2016-4856.xls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539552" y="4637051"/>
            <a:ext cx="8712968" cy="584775"/>
          </a:xfrm>
          <a:prstGeom prst="rect">
            <a:avLst/>
          </a:prstGeom>
        </p:spPr>
        <p:txBody>
          <a:bodyPr wrap="square">
            <a:spAutoFit/>
          </a:bodyPr>
          <a:lstStyle/>
          <a:p>
            <a:r>
              <a:rPr lang="cs-CZ" sz="3200" b="1" dirty="0" smtClean="0">
                <a:solidFill>
                  <a:schemeClr val="bg1"/>
                </a:solidFill>
                <a:latin typeface="Calibri" panose="020F0502020204030204" pitchFamily="34" charset="0"/>
                <a:ea typeface="Tahoma" panose="020B0604030504040204" pitchFamily="34" charset="0"/>
                <a:cs typeface="Arial" panose="020B0604020202020204" pitchFamily="34" charset="0"/>
              </a:rPr>
              <a:t>Podzimní výzvy OP PIK</a:t>
            </a:r>
            <a:endParaRPr lang="cs-CZ" sz="3200" dirty="0">
              <a:solidFill>
                <a:schemeClr val="bg1"/>
              </a:solidFill>
              <a:latin typeface="Calibri" panose="020F0502020204030204" pitchFamily="34" charset="0"/>
              <a:ea typeface="Tahoma" panose="020B0604030504040204" pitchFamily="34" charset="0"/>
              <a:cs typeface="Arial" panose="020B0604020202020204" pitchFamily="34" charset="0"/>
            </a:endParaRPr>
          </a:p>
        </p:txBody>
      </p:sp>
      <p:sp>
        <p:nvSpPr>
          <p:cNvPr id="4" name="Obdélník 3"/>
          <p:cNvSpPr/>
          <p:nvPr/>
        </p:nvSpPr>
        <p:spPr>
          <a:xfrm>
            <a:off x="539552" y="6289575"/>
            <a:ext cx="4572000" cy="307777"/>
          </a:xfrm>
          <a:prstGeom prst="rect">
            <a:avLst/>
          </a:prstGeom>
        </p:spPr>
        <p:txBody>
          <a:bodyPr>
            <a:spAutoFit/>
          </a:bodyPr>
          <a:lstStyle/>
          <a:p>
            <a:r>
              <a:rPr lang="cs-CZ" sz="1400" b="1" dirty="0" smtClean="0">
                <a:solidFill>
                  <a:srgbClr val="002E60"/>
                </a:solidFill>
                <a:latin typeface="Calibri" panose="020F0502020204030204" pitchFamily="34" charset="0"/>
              </a:rPr>
              <a:t>Mgr. Lucie Žáčková, 1. 11. 2016</a:t>
            </a:r>
            <a:endParaRPr lang="cs-CZ" sz="1400" dirty="0">
              <a:solidFill>
                <a:srgbClr val="002E60"/>
              </a:solidFill>
              <a:latin typeface="Calibri" panose="020F050202020403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6029719"/>
            <a:ext cx="2346047" cy="351609"/>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669001"/>
            <a:ext cx="1476004" cy="697919"/>
          </a:xfrm>
          <a:prstGeom prst="rect">
            <a:avLst/>
          </a:prstGeom>
        </p:spPr>
      </p:pic>
      <p:sp>
        <p:nvSpPr>
          <p:cNvPr id="7" name="Obdélník 6"/>
          <p:cNvSpPr/>
          <p:nvPr/>
        </p:nvSpPr>
        <p:spPr>
          <a:xfrm>
            <a:off x="467544" y="5352030"/>
            <a:ext cx="8424936" cy="830997"/>
          </a:xfrm>
          <a:prstGeom prst="rect">
            <a:avLst/>
          </a:prstGeom>
        </p:spPr>
        <p:txBody>
          <a:bodyPr wrap="square">
            <a:spAutoFit/>
          </a:bodyPr>
          <a:lstStyle/>
          <a:p>
            <a:endParaRPr lang="cs-CZ" sz="2400" b="1" dirty="0">
              <a:solidFill>
                <a:srgbClr val="002E60"/>
              </a:solidFill>
              <a:latin typeface="+mj-lt"/>
            </a:endParaRPr>
          </a:p>
          <a:p>
            <a:endParaRPr lang="cs-CZ" sz="2400" b="1" dirty="0">
              <a:solidFill>
                <a:srgbClr val="002E6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Školicí střediska</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26741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5758"/>
            <a:ext cx="8229600" cy="720080"/>
          </a:xfrm>
        </p:spPr>
        <p:txBody>
          <a:bodyPr>
            <a:normAutofit/>
          </a:bodyPr>
          <a:lstStyle/>
          <a:p>
            <a:pPr algn="l"/>
            <a:r>
              <a:rPr lang="cs-CZ" sz="2800" dirty="0"/>
              <a:t>Základní data k II. Výzvě</a:t>
            </a:r>
          </a:p>
        </p:txBody>
      </p:sp>
      <p:sp>
        <p:nvSpPr>
          <p:cNvPr id="3" name="Zástupný symbol pro obsah 2"/>
          <p:cNvSpPr>
            <a:spLocks noGrp="1"/>
          </p:cNvSpPr>
          <p:nvPr>
            <p:ph idx="1"/>
          </p:nvPr>
        </p:nvSpPr>
        <p:spPr>
          <a:xfrm>
            <a:off x="395536" y="692696"/>
            <a:ext cx="8424936" cy="3744415"/>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24. 10. 2016</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14. 11. 2016</a:t>
            </a:r>
          </a:p>
          <a:p>
            <a:pPr marL="285750" indent="-285750">
              <a:spcAft>
                <a:spcPts val="1800"/>
              </a:spcAft>
              <a:buBlip>
                <a:blip r:embed="rId2"/>
              </a:buBlip>
            </a:pPr>
            <a:r>
              <a:rPr lang="cs-CZ" sz="1800" dirty="0" smtClean="0">
                <a:solidFill>
                  <a:schemeClr val="accent5">
                    <a:lumMod val="50000"/>
                  </a:schemeClr>
                </a:solidFill>
              </a:rPr>
              <a:t>Datum ukončení příjmu žádostí o podporu: 14. 2. 2017</a:t>
            </a:r>
          </a:p>
          <a:p>
            <a:pPr marL="285750" indent="-285750">
              <a:spcAft>
                <a:spcPts val="1800"/>
              </a:spcAft>
              <a:buBlip>
                <a:blip r:embed="rId2"/>
              </a:buBlip>
            </a:pPr>
            <a:r>
              <a:rPr lang="cs-CZ" sz="1800" dirty="0" smtClean="0">
                <a:solidFill>
                  <a:schemeClr val="accent5">
                    <a:lumMod val="50000"/>
                  </a:schemeClr>
                </a:solidFill>
              </a:rPr>
              <a:t>Systém </a:t>
            </a:r>
            <a:r>
              <a:rPr lang="cs-CZ" sz="1800" dirty="0">
                <a:solidFill>
                  <a:schemeClr val="accent5">
                    <a:lumMod val="50000"/>
                  </a:schemeClr>
                </a:solidFill>
              </a:rPr>
              <a:t>sběru žádostí – </a:t>
            </a:r>
            <a:r>
              <a:rPr lang="cs-CZ" sz="1800" dirty="0" smtClean="0">
                <a:solidFill>
                  <a:schemeClr val="accent5">
                    <a:lumMod val="50000"/>
                  </a:schemeClr>
                </a:solidFill>
              </a:rPr>
              <a:t>kolový, jednokolový systém</a:t>
            </a:r>
          </a:p>
          <a:p>
            <a:pPr marL="285750" indent="-285750">
              <a:spcAft>
                <a:spcPts val="1800"/>
              </a:spcAft>
              <a:buBlip>
                <a:blip r:embed="rId2"/>
              </a:buBlip>
            </a:pPr>
            <a:r>
              <a:rPr lang="cs-CZ" sz="1800" dirty="0" smtClean="0">
                <a:solidFill>
                  <a:schemeClr val="accent5">
                    <a:lumMod val="50000"/>
                  </a:schemeClr>
                </a:solidFill>
              </a:rPr>
              <a:t>Nejzazší ukončení projektu 31.1.2016, doba realizace max. 36 měsíců</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a:t>
            </a:r>
            <a:r>
              <a:rPr lang="cs-CZ" sz="1800" dirty="0" smtClean="0">
                <a:solidFill>
                  <a:schemeClr val="accent5">
                    <a:lumMod val="50000"/>
                  </a:schemeClr>
                </a:solidFill>
              </a:rPr>
              <a:t>250 mil. Kč</a:t>
            </a:r>
          </a:p>
          <a:p>
            <a:pPr marL="0" indent="0">
              <a:spcAft>
                <a:spcPts val="1800"/>
              </a:spcAft>
              <a:buNone/>
            </a:pPr>
            <a:r>
              <a:rPr lang="cs-CZ" sz="2800" b="1" kern="0" dirty="0" smtClean="0">
                <a:solidFill>
                  <a:srgbClr val="009DE0"/>
                </a:solidFill>
              </a:rPr>
              <a:t>Podporovanými aktivitami jsou:</a:t>
            </a:r>
            <a:endParaRPr lang="cs-CZ" sz="2800" b="1" dirty="0" smtClean="0">
              <a:solidFill>
                <a:srgbClr val="009DE0"/>
              </a:solidFill>
            </a:endParaRPr>
          </a:p>
          <a:p>
            <a:pPr marL="685800" lvl="1">
              <a:spcAft>
                <a:spcPts val="600"/>
              </a:spcAft>
              <a:buFontTx/>
              <a:buBlip>
                <a:blip r:embed="rId2"/>
              </a:buBlip>
            </a:pPr>
            <a:r>
              <a:rPr lang="cs-CZ" sz="1800" dirty="0" smtClean="0"/>
              <a:t>Výstavba </a:t>
            </a:r>
            <a:r>
              <a:rPr lang="cs-CZ" sz="1800" dirty="0"/>
              <a:t>nových školicích center</a:t>
            </a:r>
          </a:p>
          <a:p>
            <a:pPr marL="685800" lvl="1">
              <a:spcAft>
                <a:spcPts val="600"/>
              </a:spcAft>
              <a:buFontTx/>
              <a:buBlip>
                <a:blip r:embed="rId2"/>
              </a:buBlip>
            </a:pPr>
            <a:r>
              <a:rPr lang="cs-CZ" sz="1800" dirty="0"/>
              <a:t>Rekonstrukce školicích center (tzn. budov nebo jejich částí na školicí střediska)</a:t>
            </a:r>
          </a:p>
          <a:p>
            <a:pPr marL="685800" lvl="1">
              <a:spcAft>
                <a:spcPts val="600"/>
              </a:spcAft>
              <a:buFontTx/>
              <a:buBlip>
                <a:blip r:embed="rId2"/>
              </a:buBlip>
            </a:pPr>
            <a:r>
              <a:rPr lang="cs-CZ" sz="1800" dirty="0"/>
              <a:t>Pořízení vybavení školicích prostor</a:t>
            </a:r>
          </a:p>
          <a:p>
            <a:pPr marL="685800" lvl="1">
              <a:spcAft>
                <a:spcPts val="600"/>
              </a:spcAft>
              <a:buFontTx/>
              <a:buBlip>
                <a:blip r:embed="rId2"/>
              </a:buBlip>
            </a:pPr>
            <a:r>
              <a:rPr lang="cs-CZ" sz="1800" dirty="0"/>
              <a:t>Pořízení vzdělávacích programů</a:t>
            </a:r>
          </a:p>
          <a:p>
            <a:pPr marL="0" indent="0">
              <a:spcAft>
                <a:spcPts val="1800"/>
              </a:spcAft>
              <a:buNone/>
            </a:pPr>
            <a:endParaRPr lang="cs-CZ" sz="1800" dirty="0">
              <a:solidFill>
                <a:schemeClr val="accent5">
                  <a:lumMod val="50000"/>
                </a:schemeClr>
              </a:solidFill>
            </a:endParaRPr>
          </a:p>
        </p:txBody>
      </p:sp>
    </p:spTree>
    <p:extLst>
      <p:ext uri="{BB962C8B-B14F-4D97-AF65-F5344CB8AC3E}">
        <p14:creationId xmlns:p14="http://schemas.microsoft.com/office/powerpoint/2010/main" val="235138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576064"/>
          </a:xfrm>
        </p:spPr>
        <p:txBody>
          <a:bodyPr>
            <a:normAutofit/>
          </a:bodyPr>
          <a:lstStyle/>
          <a:p>
            <a:pPr algn="l"/>
            <a:r>
              <a:rPr lang="cs-CZ" sz="2800" dirty="0" smtClean="0"/>
              <a:t>Příjemce </a:t>
            </a:r>
            <a:r>
              <a:rPr lang="cs-CZ" sz="2800" dirty="0"/>
              <a:t>podpory</a:t>
            </a:r>
          </a:p>
        </p:txBody>
      </p:sp>
      <p:sp>
        <p:nvSpPr>
          <p:cNvPr id="3" name="Zástupný symbol pro obsah 2"/>
          <p:cNvSpPr>
            <a:spLocks noGrp="1"/>
          </p:cNvSpPr>
          <p:nvPr>
            <p:ph idx="1"/>
          </p:nvPr>
        </p:nvSpPr>
        <p:spPr>
          <a:xfrm>
            <a:off x="251520" y="692696"/>
            <a:ext cx="8712968" cy="5688631"/>
          </a:xfrm>
        </p:spPr>
        <p:txBody>
          <a:bodyPr/>
          <a:lstStyle/>
          <a:p>
            <a:pPr marL="285750" lvl="0" indent="-285750">
              <a:spcAft>
                <a:spcPts val="1800"/>
              </a:spcAft>
              <a:buBlip>
                <a:blip r:embed="rId2"/>
              </a:buBlip>
            </a:pPr>
            <a:r>
              <a:rPr lang="cs-CZ" sz="1800" dirty="0" smtClean="0">
                <a:solidFill>
                  <a:schemeClr val="accent5">
                    <a:lumMod val="50000"/>
                  </a:schemeClr>
                </a:solidFill>
              </a:rPr>
              <a:t>MSP, právní forma dle Výzvy</a:t>
            </a:r>
          </a:p>
          <a:p>
            <a:pPr marL="285750" lvl="0" indent="-285750">
              <a:spcAft>
                <a:spcPts val="1800"/>
              </a:spcAft>
              <a:buBlip>
                <a:blip r:embed="rId2"/>
              </a:buBlip>
            </a:pPr>
            <a:r>
              <a:rPr lang="cs-CZ" sz="1800" dirty="0" smtClean="0">
                <a:solidFill>
                  <a:schemeClr val="accent5">
                    <a:lumMod val="50000"/>
                  </a:schemeClr>
                </a:solidFill>
              </a:rPr>
              <a:t>CZ NACE 10-33 a 38; </a:t>
            </a:r>
            <a:r>
              <a:rPr lang="cs-CZ" sz="1800" b="1" dirty="0" smtClean="0">
                <a:solidFill>
                  <a:schemeClr val="accent5">
                    <a:lumMod val="50000"/>
                  </a:schemeClr>
                </a:solidFill>
              </a:rPr>
              <a:t>podporovaná </a:t>
            </a:r>
            <a:r>
              <a:rPr lang="cs-CZ" sz="1800" b="1" dirty="0" err="1" smtClean="0">
                <a:solidFill>
                  <a:schemeClr val="accent5">
                    <a:lumMod val="50000"/>
                  </a:schemeClr>
                </a:solidFill>
              </a:rPr>
              <a:t>ek</a:t>
            </a:r>
            <a:r>
              <a:rPr lang="cs-CZ" sz="1800" b="1" dirty="0" smtClean="0">
                <a:solidFill>
                  <a:schemeClr val="accent5">
                    <a:lumMod val="50000"/>
                  </a:schemeClr>
                </a:solidFill>
              </a:rPr>
              <a:t>. činnost musí být pro žadatele převažující činností dle předloženého daňového přiznání v posledním uzavřeném účetním období</a:t>
            </a:r>
            <a:endParaRPr lang="cs-CZ" sz="1800" dirty="0">
              <a:solidFill>
                <a:schemeClr val="accent5">
                  <a:lumMod val="50000"/>
                </a:schemeClr>
              </a:solidFill>
            </a:endParaRPr>
          </a:p>
          <a:p>
            <a:pPr marL="285750" lvl="0" indent="-285750">
              <a:spcAft>
                <a:spcPts val="1800"/>
              </a:spcAft>
              <a:buBlip>
                <a:blip r:embed="rId2"/>
              </a:buBlip>
            </a:pPr>
            <a:r>
              <a:rPr lang="cs-CZ" sz="1800" dirty="0" smtClean="0">
                <a:solidFill>
                  <a:schemeClr val="accent5">
                    <a:lumMod val="50000"/>
                  </a:schemeClr>
                </a:solidFill>
              </a:rPr>
              <a:t>Musí mít ke dni podání žádosti o podporu uzavřena minimálně poslední 2 po sobě jdoucí zdaňovací období</a:t>
            </a:r>
            <a:endParaRPr lang="cs-CZ" sz="1800" dirty="0"/>
          </a:p>
        </p:txBody>
      </p:sp>
      <p:sp>
        <p:nvSpPr>
          <p:cNvPr id="4" name="Nadpis 1"/>
          <p:cNvSpPr txBox="1">
            <a:spLocks/>
          </p:cNvSpPr>
          <p:nvPr/>
        </p:nvSpPr>
        <p:spPr>
          <a:xfrm>
            <a:off x="541826" y="2747519"/>
            <a:ext cx="8229600" cy="504056"/>
          </a:xfrm>
          <a:prstGeom prst="rect">
            <a:avLst/>
          </a:prstGeom>
        </p:spPr>
        <p:txBody>
          <a:bodyPr vert="horz" lIns="91440" tIns="45720" rIns="91440" bIns="45720" rtlCol="0" anchor="ctr">
            <a:normAutofit lnSpcReduction="10000"/>
          </a:bodyPr>
          <a:lstStyle>
            <a:lvl1pPr marL="0"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a:lstStyle>
          <a:p>
            <a:pPr algn="l"/>
            <a:r>
              <a:rPr lang="cs-CZ" sz="2800" dirty="0" smtClean="0"/>
              <a:t>Podmínky projektu</a:t>
            </a:r>
            <a:endParaRPr lang="cs-CZ" sz="2800" dirty="0"/>
          </a:p>
        </p:txBody>
      </p:sp>
      <p:sp>
        <p:nvSpPr>
          <p:cNvPr id="5" name="Zástupný symbol pro obsah 2"/>
          <p:cNvSpPr txBox="1">
            <a:spLocks/>
          </p:cNvSpPr>
          <p:nvPr/>
        </p:nvSpPr>
        <p:spPr>
          <a:xfrm>
            <a:off x="443751" y="3231991"/>
            <a:ext cx="8520735" cy="1717651"/>
          </a:xfrm>
          <a:prstGeom prst="rect">
            <a:avLst/>
          </a:prstGeom>
        </p:spPr>
        <p:txBody>
          <a:bodyPr/>
          <a:lst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E60"/>
                </a:solidFill>
                <a:latin typeface="+mn-lt"/>
                <a:ea typeface="+mn-ea"/>
                <a:cs typeface="+mn-cs"/>
              </a:defRPr>
            </a:lvl2pPr>
            <a:lvl3pPr marL="1143000" indent="-228600" algn="l" defTabSz="914400" rtl="0" eaLnBrk="1" latinLnBrk="0" hangingPunct="1">
              <a:spcBef>
                <a:spcPct val="20000"/>
              </a:spcBef>
              <a:buClr>
                <a:srgbClr val="002E60"/>
              </a:buClr>
              <a:buFont typeface="Arial" panose="020B0604020202020204" pitchFamily="34" charset="0"/>
              <a:buChar char="•"/>
              <a:defRPr sz="2400" kern="1200">
                <a:solidFill>
                  <a:srgbClr val="002E60"/>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Realizace projektu na území ČR mimo hlavního města Prahy</a:t>
            </a: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Každé IČ může v rámci Výzvy předložit max. 1 projekt, místo realizace 1</a:t>
            </a:r>
          </a:p>
          <a:p>
            <a:pPr marL="285750" indent="-285750">
              <a:spcAft>
                <a:spcPts val="600"/>
              </a:spcAft>
              <a:buFont typeface="Wingdings" panose="05000000000000000000" pitchFamily="2" charset="2"/>
              <a:buBlip>
                <a:blip r:embed="rId2"/>
              </a:buBlip>
            </a:pPr>
            <a:r>
              <a:rPr lang="cs-CZ" sz="1800" b="1" dirty="0" smtClean="0">
                <a:solidFill>
                  <a:schemeClr val="accent5">
                    <a:lumMod val="50000"/>
                  </a:schemeClr>
                </a:solidFill>
              </a:rPr>
              <a:t>Žadatel o poskytnutí dotace musí jednoznačně prokázat vlastnická nebo jiná práva k místu realizace projektu – </a:t>
            </a:r>
            <a:r>
              <a:rPr lang="cs-CZ" sz="1800" dirty="0" smtClean="0">
                <a:solidFill>
                  <a:schemeClr val="accent5">
                    <a:lumMod val="50000"/>
                  </a:schemeClr>
                </a:solidFill>
              </a:rPr>
              <a:t>např. nájemní smlouvu</a:t>
            </a:r>
          </a:p>
          <a:p>
            <a:pPr marL="285750" indent="-285750">
              <a:spcAft>
                <a:spcPts val="600"/>
              </a:spcAft>
              <a:buFont typeface="Wingdings" panose="05000000000000000000" pitchFamily="2" charset="2"/>
              <a:buBlip>
                <a:blip r:embed="rId2"/>
              </a:buBlip>
            </a:pPr>
            <a:r>
              <a:rPr lang="cs-CZ" sz="1800" b="1" dirty="0" smtClean="0">
                <a:solidFill>
                  <a:schemeClr val="accent5">
                    <a:lumMod val="50000"/>
                  </a:schemeClr>
                </a:solidFill>
              </a:rPr>
              <a:t>Po dobu udržitelnosti povinnost zabezpečit vytíženost </a:t>
            </a:r>
            <a:r>
              <a:rPr lang="cs-CZ" sz="1800" dirty="0" smtClean="0">
                <a:solidFill>
                  <a:schemeClr val="accent5">
                    <a:lumMod val="50000"/>
                  </a:schemeClr>
                </a:solidFill>
              </a:rPr>
              <a:t>školicího střediska minimálně 30 % z fondu pracovních dní v roce; za vytížený den se počítá takový, kdy je kapacita školicího střediska naplněna alespoň z 50 % a čistá doba školení je alespoň 3 hodiny (180 minut)</a:t>
            </a: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Nadpoloviční většinu z proškolených osob (tj. 51 a více %) musí tvořit zaměstnanci podniků z podporovaných odvětví </a:t>
            </a:r>
          </a:p>
          <a:p>
            <a:pPr marL="285750" indent="-285750">
              <a:spcAft>
                <a:spcPts val="600"/>
              </a:spcAft>
              <a:buFont typeface="Wingdings" panose="05000000000000000000" pitchFamily="2" charset="2"/>
              <a:buBlip>
                <a:blip r:embed="rId2"/>
              </a:buBlip>
            </a:pPr>
            <a:endParaRPr lang="cs-CZ" sz="1800" dirty="0" smtClean="0">
              <a:solidFill>
                <a:schemeClr val="accent5">
                  <a:lumMod val="50000"/>
                </a:schemeClr>
              </a:solidFill>
            </a:endParaRPr>
          </a:p>
          <a:p>
            <a:pPr marL="285750" indent="-285750">
              <a:spcAft>
                <a:spcPts val="600"/>
              </a:spcAft>
              <a:buFont typeface="Wingdings" panose="05000000000000000000" pitchFamily="2" charset="2"/>
              <a:buBlip>
                <a:blip r:embed="rId2"/>
              </a:buBlip>
            </a:pPr>
            <a:endParaRPr lang="cs-CZ" sz="1800" dirty="0" smtClean="0">
              <a:solidFill>
                <a:schemeClr val="accent5">
                  <a:lumMod val="50000"/>
                </a:schemeClr>
              </a:solidFill>
            </a:endParaRPr>
          </a:p>
          <a:p>
            <a:endParaRPr lang="cs-CZ" sz="1800" dirty="0"/>
          </a:p>
        </p:txBody>
      </p:sp>
    </p:spTree>
    <p:extLst>
      <p:ext uri="{BB962C8B-B14F-4D97-AF65-F5344CB8AC3E}">
        <p14:creationId xmlns:p14="http://schemas.microsoft.com/office/powerpoint/2010/main" val="278599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Způsobilé </a:t>
            </a:r>
            <a:r>
              <a:rPr lang="cs-CZ" sz="2800" dirty="0"/>
              <a:t>výdaje</a:t>
            </a:r>
          </a:p>
        </p:txBody>
      </p:sp>
      <p:sp>
        <p:nvSpPr>
          <p:cNvPr id="3" name="Zástupný symbol pro obsah 2"/>
          <p:cNvSpPr>
            <a:spLocks noGrp="1"/>
          </p:cNvSpPr>
          <p:nvPr>
            <p:ph idx="1"/>
          </p:nvPr>
        </p:nvSpPr>
        <p:spPr>
          <a:xfrm>
            <a:off x="457200" y="1196752"/>
            <a:ext cx="8229600" cy="4929411"/>
          </a:xfrm>
        </p:spPr>
        <p:txBody>
          <a:bodyPr/>
          <a:lstStyle/>
          <a:p>
            <a:pPr marL="285750" indent="-285750">
              <a:spcAft>
                <a:spcPts val="600"/>
              </a:spcAft>
              <a:buBlip>
                <a:blip r:embed="rId2"/>
              </a:buBlip>
            </a:pPr>
            <a:r>
              <a:rPr lang="cs-CZ" sz="1800" dirty="0">
                <a:solidFill>
                  <a:schemeClr val="accent5">
                    <a:lumMod val="50000"/>
                  </a:schemeClr>
                </a:solidFill>
              </a:rPr>
              <a:t>Dlouhodobý hmotný majetek</a:t>
            </a:r>
            <a:endParaRPr lang="cs-CZ" sz="1400" dirty="0">
              <a:solidFill>
                <a:schemeClr val="accent5">
                  <a:lumMod val="50000"/>
                </a:schemeClr>
              </a:solidFill>
            </a:endParaRPr>
          </a:p>
          <a:p>
            <a:pPr marL="685800" lvl="1">
              <a:spcAft>
                <a:spcPts val="600"/>
              </a:spcAft>
              <a:buBlip>
                <a:blip r:embed="rId2"/>
              </a:buBlip>
            </a:pPr>
            <a:r>
              <a:rPr lang="pl-PL" sz="1400" dirty="0">
                <a:solidFill>
                  <a:schemeClr val="accent5">
                    <a:lumMod val="50000"/>
                  </a:schemeClr>
                </a:solidFill>
              </a:rPr>
              <a:t>Náklady na rekonstrukci, výstavbu, či odstranění staveb, zastropované platnými ceníky dle RTS/ÚRS  </a:t>
            </a:r>
            <a:r>
              <a:rPr lang="pl-PL" sz="1400" dirty="0" smtClean="0">
                <a:solidFill>
                  <a:schemeClr val="accent5">
                    <a:lumMod val="50000"/>
                  </a:schemeClr>
                </a:solidFill>
              </a:rPr>
              <a:t>–</a:t>
            </a:r>
          </a:p>
          <a:p>
            <a:pPr marL="685800" lvl="1">
              <a:spcAft>
                <a:spcPts val="600"/>
              </a:spcAft>
              <a:buBlip>
                <a:blip r:embed="rId2"/>
              </a:buBlip>
            </a:pPr>
            <a:r>
              <a:rPr lang="cs-CZ" sz="1400" dirty="0" smtClean="0">
                <a:solidFill>
                  <a:schemeClr val="accent5">
                    <a:lumMod val="50000"/>
                  </a:schemeClr>
                </a:solidFill>
              </a:rPr>
              <a:t>Pořízení </a:t>
            </a:r>
            <a:r>
              <a:rPr lang="cs-CZ" sz="1400" dirty="0">
                <a:solidFill>
                  <a:schemeClr val="accent5">
                    <a:lumMod val="50000"/>
                  </a:schemeClr>
                </a:solidFill>
              </a:rPr>
              <a:t>inženýrských sítí, jejich rekonstrukce či nová výstavba a případné přeložky inženýrských sítí v rozsahu nezbytně nutném pro realizaci </a:t>
            </a:r>
            <a:r>
              <a:rPr lang="cs-CZ" sz="1400" dirty="0" smtClean="0">
                <a:solidFill>
                  <a:schemeClr val="accent5">
                    <a:lumMod val="50000"/>
                  </a:schemeClr>
                </a:solidFill>
              </a:rPr>
              <a:t>Projektu</a:t>
            </a:r>
          </a:p>
          <a:p>
            <a:pPr marL="685800" lvl="1">
              <a:spcAft>
                <a:spcPts val="600"/>
              </a:spcAft>
              <a:buBlip>
                <a:blip r:embed="rId2"/>
              </a:buBlip>
            </a:pPr>
            <a:r>
              <a:rPr lang="cs-CZ" sz="1400" dirty="0" smtClean="0">
                <a:solidFill>
                  <a:schemeClr val="accent5">
                    <a:lumMod val="50000"/>
                  </a:schemeClr>
                </a:solidFill>
              </a:rPr>
              <a:t>Externě </a:t>
            </a:r>
            <a:r>
              <a:rPr lang="cs-CZ" sz="1400" dirty="0">
                <a:solidFill>
                  <a:schemeClr val="accent5">
                    <a:lumMod val="50000"/>
                  </a:schemeClr>
                </a:solidFill>
              </a:rPr>
              <a:t>nakupované služby projektantů či jiných expertů při tvorbě dokumentace ve všech fázích Projektu </a:t>
            </a:r>
          </a:p>
          <a:p>
            <a:pPr marL="685800" lvl="1">
              <a:spcAft>
                <a:spcPts val="600"/>
              </a:spcAft>
              <a:buBlip>
                <a:blip r:embed="rId2"/>
              </a:buBlip>
            </a:pPr>
            <a:r>
              <a:rPr lang="cs-CZ" sz="1400" dirty="0">
                <a:solidFill>
                  <a:schemeClr val="accent5">
                    <a:lumMod val="50000"/>
                  </a:schemeClr>
                </a:solidFill>
              </a:rPr>
              <a:t>Hardware a sítě, technická zařízení a ostatní stroje nezbytné pro vzdělávání</a:t>
            </a:r>
          </a:p>
          <a:p>
            <a:pPr marL="285750" indent="-285750">
              <a:spcAft>
                <a:spcPts val="600"/>
              </a:spcAft>
              <a:buBlip>
                <a:blip r:embed="rId2"/>
              </a:buBlip>
            </a:pPr>
            <a:r>
              <a:rPr lang="cs-CZ" sz="1800" dirty="0">
                <a:solidFill>
                  <a:schemeClr val="accent5">
                    <a:lumMod val="50000"/>
                  </a:schemeClr>
                </a:solidFill>
              </a:rPr>
              <a:t>Dlouhodobý nehmotný majetek</a:t>
            </a:r>
          </a:p>
          <a:p>
            <a:pPr marL="685800" lvl="1">
              <a:spcAft>
                <a:spcPts val="600"/>
              </a:spcAft>
              <a:buBlip>
                <a:blip r:embed="rId2"/>
              </a:buBlip>
            </a:pPr>
            <a:r>
              <a:rPr lang="cs-CZ" sz="1400" dirty="0">
                <a:solidFill>
                  <a:srgbClr val="002060"/>
                </a:solidFill>
              </a:rPr>
              <a:t>Školicí programy, software a data</a:t>
            </a:r>
          </a:p>
          <a:p>
            <a:pPr marL="285750" indent="-285750">
              <a:spcAft>
                <a:spcPts val="600"/>
              </a:spcAft>
              <a:buBlip>
                <a:blip r:embed="rId2"/>
              </a:buBlip>
            </a:pPr>
            <a:r>
              <a:rPr lang="cs-CZ" sz="1800" dirty="0">
                <a:solidFill>
                  <a:schemeClr val="accent5">
                    <a:lumMod val="50000"/>
                  </a:schemeClr>
                </a:solidFill>
              </a:rPr>
              <a:t>Drobný dlouhodobý hmotný a nehmotný majetek</a:t>
            </a:r>
          </a:p>
          <a:p>
            <a:pPr marL="285750" indent="-285750">
              <a:spcAft>
                <a:spcPts val="600"/>
              </a:spcAft>
              <a:buBlip>
                <a:blip r:embed="rId2"/>
              </a:buBlip>
            </a:pPr>
            <a:r>
              <a:rPr lang="cs-CZ" sz="1800" dirty="0">
                <a:solidFill>
                  <a:schemeClr val="accent5">
                    <a:lumMod val="50000"/>
                  </a:schemeClr>
                </a:solidFill>
              </a:rPr>
              <a:t>Mimo stavební práce bude poskytovatel považovat výše uvedené výdaje za způsobilé pouze do úrovně hodnoty cen obvyklých na </a:t>
            </a:r>
            <a:r>
              <a:rPr lang="cs-CZ" sz="1800" dirty="0" smtClean="0">
                <a:solidFill>
                  <a:schemeClr val="accent5">
                    <a:lumMod val="50000"/>
                  </a:schemeClr>
                </a:solidFill>
              </a:rPr>
              <a:t>trhu</a:t>
            </a:r>
          </a:p>
          <a:p>
            <a:pPr marL="285750" indent="-285750">
              <a:spcAft>
                <a:spcPts val="600"/>
              </a:spcAft>
              <a:buBlip>
                <a:blip r:embed="rId2"/>
              </a:buBlip>
            </a:pPr>
            <a:r>
              <a:rPr lang="cs-CZ" sz="1800" dirty="0" smtClean="0">
                <a:solidFill>
                  <a:schemeClr val="accent5">
                    <a:lumMod val="50000"/>
                  </a:schemeClr>
                </a:solidFill>
              </a:rPr>
              <a:t>Pokud je součástí projektu technické zhodnocení nemovitostí, je toto způsobilé pouze v případě, že nemovitosti je ve vlastnictví žadatele</a:t>
            </a:r>
          </a:p>
          <a:p>
            <a:pPr marL="0" indent="0">
              <a:spcAft>
                <a:spcPts val="600"/>
              </a:spcAft>
              <a:buNone/>
            </a:pPr>
            <a:endParaRPr lang="cs-CZ" sz="1800" dirty="0">
              <a:solidFill>
                <a:schemeClr val="accent5">
                  <a:lumMod val="50000"/>
                </a:schemeClr>
              </a:solidFill>
            </a:endParaRPr>
          </a:p>
          <a:p>
            <a:pPr marL="400050" lvl="1" indent="0">
              <a:spcAft>
                <a:spcPts val="600"/>
              </a:spcAft>
              <a:buNone/>
            </a:pPr>
            <a:endParaRPr lang="cs-CZ" sz="1400" dirty="0">
              <a:solidFill>
                <a:srgbClr val="002060"/>
              </a:solidFill>
            </a:endParaRPr>
          </a:p>
        </p:txBody>
      </p:sp>
    </p:spTree>
    <p:extLst>
      <p:ext uri="{BB962C8B-B14F-4D97-AF65-F5344CB8AC3E}">
        <p14:creationId xmlns:p14="http://schemas.microsoft.com/office/powerpoint/2010/main" val="70807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Podmínky projektu</a:t>
            </a:r>
            <a:endParaRPr lang="cs-CZ" sz="2800" dirty="0"/>
          </a:p>
        </p:txBody>
      </p:sp>
      <p:sp>
        <p:nvSpPr>
          <p:cNvPr id="3" name="Zástupný symbol pro obsah 2"/>
          <p:cNvSpPr>
            <a:spLocks noGrp="1"/>
          </p:cNvSpPr>
          <p:nvPr>
            <p:ph idx="1"/>
          </p:nvPr>
        </p:nvSpPr>
        <p:spPr>
          <a:xfrm>
            <a:off x="457200" y="1556792"/>
            <a:ext cx="8229600" cy="4525963"/>
          </a:xfrm>
        </p:spPr>
        <p:txBody>
          <a:bodyPr/>
          <a:lstStyle/>
          <a:p>
            <a:pPr marL="285750" lvl="0" indent="-285750">
              <a:spcAft>
                <a:spcPts val="600"/>
              </a:spcAft>
              <a:buBlip>
                <a:blip r:embed="rId2"/>
              </a:buBlip>
            </a:pPr>
            <a:r>
              <a:rPr lang="cs-CZ" sz="1800" dirty="0">
                <a:solidFill>
                  <a:schemeClr val="accent5">
                    <a:lumMod val="50000"/>
                  </a:schemeClr>
                </a:solidFill>
              </a:rPr>
              <a:t>Součástí školicího střediska mohou být i prostory, které neslouží výhradně jako školicí místnost, tj. kanceláře pro lektory či vedení školicího střediska, sociální zařízení, prostory pro přípravu drobného občerstvení. Podlahová plocha těchto prostor v m</a:t>
            </a:r>
            <a:r>
              <a:rPr lang="cs-CZ" sz="1800" baseline="30000" dirty="0">
                <a:solidFill>
                  <a:schemeClr val="accent5">
                    <a:lumMod val="50000"/>
                  </a:schemeClr>
                </a:solidFill>
              </a:rPr>
              <a:t>2</a:t>
            </a:r>
            <a:r>
              <a:rPr lang="cs-CZ" sz="1800" dirty="0">
                <a:solidFill>
                  <a:schemeClr val="accent5">
                    <a:lumMod val="50000"/>
                  </a:schemeClr>
                </a:solidFill>
              </a:rPr>
              <a:t>, tj. servisních prostor, však nesmí přesáhnout 50 % plochy všech školicích místností v </a:t>
            </a:r>
            <a:r>
              <a:rPr lang="cs-CZ" sz="1800" dirty="0" smtClean="0">
                <a:solidFill>
                  <a:schemeClr val="accent5">
                    <a:lumMod val="50000"/>
                  </a:schemeClr>
                </a:solidFill>
              </a:rPr>
              <a:t>m</a:t>
            </a:r>
            <a:r>
              <a:rPr lang="cs-CZ" sz="1800" baseline="30000" dirty="0" smtClean="0">
                <a:solidFill>
                  <a:schemeClr val="accent5">
                    <a:lumMod val="50000"/>
                  </a:schemeClr>
                </a:solidFill>
              </a:rPr>
              <a:t>2.</a:t>
            </a:r>
            <a:endParaRPr lang="cs-CZ" sz="1800" baseline="30000" dirty="0">
              <a:solidFill>
                <a:schemeClr val="accent5">
                  <a:lumMod val="50000"/>
                </a:schemeClr>
              </a:solidFill>
            </a:endParaRPr>
          </a:p>
          <a:p>
            <a:pPr marL="285750" lvl="0" indent="-285750">
              <a:spcAft>
                <a:spcPts val="600"/>
              </a:spcAft>
              <a:buBlip>
                <a:blip r:embed="rId2"/>
              </a:buBlip>
            </a:pPr>
            <a:r>
              <a:rPr lang="cs-CZ" sz="1800" dirty="0">
                <a:solidFill>
                  <a:schemeClr val="accent5">
                    <a:lumMod val="50000"/>
                  </a:schemeClr>
                </a:solidFill>
              </a:rPr>
              <a:t>Projekty, jejichž součástí bude smlouva se vzdělávacím zařízením o využití školicího střediska, budou zvýhodněny v procesu hodnocení projektů. Aby byl projekt v projekt v rámci hodnocení zvýhodněn (tj. byly mu uděleny body v rámci relevantního kritéria) musí smlouva min. obsahovat: smluvní strany (identifikace), předmět smlouvy (včetně předpokládaného využití kapacity školicího střediska), časové </a:t>
            </a:r>
            <a:r>
              <a:rPr lang="cs-CZ" sz="1800" dirty="0" smtClean="0">
                <a:solidFill>
                  <a:schemeClr val="accent5">
                    <a:lumMod val="50000"/>
                  </a:schemeClr>
                </a:solidFill>
              </a:rPr>
              <a:t>vymezení.</a:t>
            </a:r>
            <a:endParaRPr lang="cs-CZ" sz="1800" dirty="0">
              <a:solidFill>
                <a:schemeClr val="accent5">
                  <a:lumMod val="50000"/>
                </a:schemeClr>
              </a:solidFill>
            </a:endParaRPr>
          </a:p>
          <a:p>
            <a:pPr marL="0" lvl="0" indent="0">
              <a:spcAft>
                <a:spcPts val="600"/>
              </a:spcAft>
              <a:buNone/>
            </a:pPr>
            <a:endParaRPr lang="cs-CZ" sz="1800" dirty="0">
              <a:solidFill>
                <a:schemeClr val="accent5">
                  <a:lumMod val="50000"/>
                </a:schemeClr>
              </a:solidFill>
            </a:endParaRPr>
          </a:p>
          <a:p>
            <a:pPr marL="285750" lvl="0" indent="-285750">
              <a:spcAft>
                <a:spcPts val="600"/>
              </a:spcAft>
              <a:buBlip>
                <a:blip r:embed="rId2"/>
              </a:buBlip>
            </a:pPr>
            <a:endParaRPr lang="cs-CZ" sz="1800" dirty="0">
              <a:solidFill>
                <a:schemeClr val="accent5">
                  <a:lumMod val="50000"/>
                </a:schemeClr>
              </a:solidFill>
            </a:endParaRPr>
          </a:p>
          <a:p>
            <a:endParaRPr lang="cs-CZ" sz="1800" dirty="0"/>
          </a:p>
        </p:txBody>
      </p:sp>
    </p:spTree>
    <p:extLst>
      <p:ext uri="{BB962C8B-B14F-4D97-AF65-F5344CB8AC3E}">
        <p14:creationId xmlns:p14="http://schemas.microsoft.com/office/powerpoint/2010/main" val="262790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p:txBody>
          <a:bodyPr/>
          <a:lstStyle/>
          <a:p>
            <a:pPr marL="0" indent="0">
              <a:spcAft>
                <a:spcPts val="1800"/>
              </a:spcAft>
              <a:buNone/>
            </a:pP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 Výše podpory: 50 % způsobilých výdajů</a:t>
            </a:r>
          </a:p>
          <a:p>
            <a:pPr marL="285750" indent="-285750">
              <a:spcAft>
                <a:spcPts val="1800"/>
              </a:spcAft>
              <a:buBlip>
                <a:blip r:embed="rId2"/>
              </a:buBlip>
            </a:pPr>
            <a:r>
              <a:rPr lang="cs-CZ" sz="1800" dirty="0" smtClean="0">
                <a:solidFill>
                  <a:schemeClr val="accent5">
                    <a:lumMod val="50000"/>
                  </a:schemeClr>
                </a:solidFill>
              </a:rPr>
              <a:t>Min. dotace pro jeden projekt: 0,5 mil. Kč</a:t>
            </a:r>
          </a:p>
          <a:p>
            <a:pPr marL="285750" indent="-285750">
              <a:spcAft>
                <a:spcPts val="1800"/>
              </a:spcAft>
              <a:buBlip>
                <a:blip r:embed="rId2"/>
              </a:buBlip>
            </a:pPr>
            <a:r>
              <a:rPr lang="cs-CZ" sz="1800" dirty="0" smtClean="0">
                <a:solidFill>
                  <a:schemeClr val="accent5">
                    <a:lumMod val="50000"/>
                  </a:schemeClr>
                </a:solidFill>
              </a:rPr>
              <a:t>Max. dotace pro jeden projekt: 5 mil. Kč</a:t>
            </a:r>
            <a:endParaRPr lang="cs-CZ" sz="1800" dirty="0">
              <a:solidFill>
                <a:schemeClr val="accent5">
                  <a:lumMod val="50000"/>
                </a:schemeClr>
              </a:solidFill>
            </a:endParaRPr>
          </a:p>
        </p:txBody>
      </p:sp>
    </p:spTree>
    <p:extLst>
      <p:ext uri="{BB962C8B-B14F-4D97-AF65-F5344CB8AC3E}">
        <p14:creationId xmlns:p14="http://schemas.microsoft.com/office/powerpoint/2010/main" val="25852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přílohy I</a:t>
            </a:r>
            <a:br>
              <a:rPr lang="cs-CZ" sz="2800" dirty="0"/>
            </a:br>
            <a:r>
              <a:rPr lang="cs-CZ" sz="2000" dirty="0"/>
              <a:t>Žádost o podporu</a:t>
            </a:r>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nebo obdobný dokument platný v zemi svého sídla, popř. v zemi sídla své pobočky.</a:t>
            </a:r>
          </a:p>
          <a:p>
            <a:pPr marL="285750" indent="-285750">
              <a:spcBef>
                <a:spcPts val="1200"/>
              </a:spcBef>
              <a:buBlip>
                <a:blip r:embed="rId2"/>
              </a:buBlip>
            </a:pPr>
            <a:r>
              <a:rPr lang="cs-CZ" sz="1800" b="1" dirty="0">
                <a:solidFill>
                  <a:schemeClr val="accent5">
                    <a:lumMod val="50000"/>
                  </a:schemeClr>
                </a:solidFill>
              </a:rPr>
              <a:t>Formulář finanční analýzy</a:t>
            </a:r>
          </a:p>
          <a:p>
            <a:pPr marL="285750" indent="-285750">
              <a:spcAft>
                <a:spcPts val="600"/>
              </a:spcAft>
              <a:buBlip>
                <a:blip r:embed="rId2"/>
              </a:buBlip>
            </a:pPr>
            <a:r>
              <a:rPr lang="cs-CZ" sz="1800" dirty="0">
                <a:solidFill>
                  <a:schemeClr val="accent5">
                    <a:lumMod val="50000"/>
                  </a:schemeClr>
                </a:solidFill>
              </a:rPr>
              <a:t>Dokumenty k jednoznačnému prokázání </a:t>
            </a:r>
            <a:r>
              <a:rPr lang="cs-CZ" sz="1800" b="1" dirty="0">
                <a:solidFill>
                  <a:schemeClr val="accent5">
                    <a:lumMod val="50000"/>
                  </a:schemeClr>
                </a:solidFill>
              </a:rPr>
              <a:t>vlastnických či jiných práv </a:t>
            </a:r>
            <a:r>
              <a:rPr lang="cs-CZ" sz="1800" b="1" dirty="0" smtClean="0">
                <a:solidFill>
                  <a:schemeClr val="accent5">
                    <a:lumMod val="50000"/>
                  </a:schemeClr>
                </a:solidFill>
              </a:rPr>
              <a:t>                            k </a:t>
            </a:r>
            <a:r>
              <a:rPr lang="cs-CZ" sz="1800" b="1" dirty="0">
                <a:solidFill>
                  <a:schemeClr val="accent5">
                    <a:lumMod val="50000"/>
                  </a:schemeClr>
                </a:solidFill>
              </a:rPr>
              <a:t>nemovitostem</a:t>
            </a:r>
            <a:r>
              <a:rPr lang="cs-CZ" sz="1800" dirty="0">
                <a:solidFill>
                  <a:schemeClr val="accent5">
                    <a:lumMod val="50000"/>
                  </a:schemeClr>
                </a:solidFill>
              </a:rPr>
              <a:t>, kde bude projekt </a:t>
            </a:r>
            <a:r>
              <a:rPr lang="cs-CZ" sz="1800" dirty="0" smtClean="0">
                <a:solidFill>
                  <a:schemeClr val="accent5">
                    <a:lumMod val="50000"/>
                  </a:schemeClr>
                </a:solidFill>
              </a:rPr>
              <a:t>realizován</a:t>
            </a:r>
          </a:p>
          <a:p>
            <a:pPr marL="285750" indent="-285750">
              <a:spcAft>
                <a:spcPts val="600"/>
              </a:spcAft>
              <a:buBlip>
                <a:blip r:embed="rId2"/>
              </a:buBlip>
            </a:pPr>
            <a:r>
              <a:rPr lang="cs-CZ" sz="1800" dirty="0" smtClean="0">
                <a:solidFill>
                  <a:schemeClr val="accent5">
                    <a:lumMod val="50000"/>
                  </a:schemeClr>
                </a:solidFill>
              </a:rPr>
              <a:t>Podnikatelský záměr dle doporučené osnovy</a:t>
            </a:r>
          </a:p>
          <a:p>
            <a:pPr marL="285750" indent="-285750">
              <a:spcAft>
                <a:spcPts val="600"/>
              </a:spcAft>
              <a:buBlip>
                <a:blip r:embed="rId2"/>
              </a:buBlip>
            </a:pPr>
            <a:r>
              <a:rPr lang="cs-CZ" sz="1800" dirty="0" smtClean="0">
                <a:solidFill>
                  <a:schemeClr val="accent5">
                    <a:lumMod val="50000"/>
                  </a:schemeClr>
                </a:solidFill>
              </a:rPr>
              <a:t>Prohlášení k žádosti o podporu včetně de </a:t>
            </a:r>
            <a:r>
              <a:rPr lang="cs-CZ" sz="1800" dirty="0" err="1" smtClean="0">
                <a:solidFill>
                  <a:schemeClr val="accent5">
                    <a:lumMod val="50000"/>
                  </a:schemeClr>
                </a:solidFill>
              </a:rPr>
              <a:t>minimis</a:t>
            </a:r>
            <a:endParaRPr lang="cs-CZ" sz="1800" dirty="0" smtClean="0">
              <a:solidFill>
                <a:schemeClr val="accent5">
                  <a:lumMod val="50000"/>
                </a:schemeClr>
              </a:solidFill>
            </a:endParaRPr>
          </a:p>
          <a:p>
            <a:pPr marL="285750" indent="-285750">
              <a:spcAft>
                <a:spcPts val="600"/>
              </a:spcAft>
              <a:buBlip>
                <a:blip r:embed="rId2"/>
              </a:buBlip>
            </a:pPr>
            <a:r>
              <a:rPr lang="cs-CZ" sz="1800" dirty="0" smtClean="0">
                <a:solidFill>
                  <a:schemeClr val="accent5">
                    <a:lumMod val="50000"/>
                  </a:schemeClr>
                </a:solidFill>
              </a:rPr>
              <a:t>Další dokumenty dokládající skutečnosti uvedené v Podnikatelském záměru</a:t>
            </a:r>
          </a:p>
          <a:p>
            <a:pPr marL="285750" indent="-285750">
              <a:spcAft>
                <a:spcPts val="600"/>
              </a:spcAft>
              <a:buBlip>
                <a:blip r:embed="rId2"/>
              </a:buBlip>
            </a:pPr>
            <a:endParaRPr lang="cs-CZ" sz="1400" dirty="0">
              <a:solidFill>
                <a:schemeClr val="accent5">
                  <a:lumMod val="50000"/>
                </a:schemeClr>
              </a:solidFill>
            </a:endParaRPr>
          </a:p>
          <a:p>
            <a:pPr marL="285750" indent="-285750">
              <a:spcBef>
                <a:spcPts val="1200"/>
              </a:spcBef>
              <a:buBlip>
                <a:blip r:embed="rId2"/>
              </a:buBlip>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endParaRPr lang="cs-CZ" sz="1800" u="sng" dirty="0"/>
          </a:p>
        </p:txBody>
      </p:sp>
    </p:spTree>
    <p:extLst>
      <p:ext uri="{BB962C8B-B14F-4D97-AF65-F5344CB8AC3E}">
        <p14:creationId xmlns:p14="http://schemas.microsoft.com/office/powerpoint/2010/main" val="59406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Shrnutí rozdílů oproti Výzvě I</a:t>
            </a:r>
            <a:endParaRPr lang="cs-CZ" sz="2000" dirty="0"/>
          </a:p>
        </p:txBody>
      </p:sp>
      <p:sp>
        <p:nvSpPr>
          <p:cNvPr id="3" name="Zástupný symbol pro obsah 2"/>
          <p:cNvSpPr>
            <a:spLocks noGrp="1"/>
          </p:cNvSpPr>
          <p:nvPr>
            <p:ph idx="1"/>
          </p:nvPr>
        </p:nvSpPr>
        <p:spPr>
          <a:xfrm>
            <a:off x="457200" y="1600200"/>
            <a:ext cx="8229600" cy="3268960"/>
          </a:xfrm>
        </p:spPr>
        <p:txBody>
          <a:bodyPr/>
          <a:lstStyle/>
          <a:p>
            <a:pPr marL="285750" indent="-285750">
              <a:spcBef>
                <a:spcPts val="1200"/>
              </a:spcBef>
              <a:buBlip>
                <a:blip r:embed="rId2"/>
              </a:buBlip>
            </a:pPr>
            <a:r>
              <a:rPr lang="cs-CZ" sz="1800" dirty="0">
                <a:solidFill>
                  <a:schemeClr val="accent5">
                    <a:lumMod val="50000"/>
                  </a:schemeClr>
                </a:solidFill>
              </a:rPr>
              <a:t>Kolová výzva</a:t>
            </a:r>
          </a:p>
          <a:p>
            <a:pPr marL="285750" indent="-285750">
              <a:spcBef>
                <a:spcPts val="1200"/>
              </a:spcBef>
              <a:buBlip>
                <a:blip r:embed="rId2"/>
              </a:buBlip>
            </a:pPr>
            <a:r>
              <a:rPr lang="cs-CZ" sz="1800" dirty="0">
                <a:solidFill>
                  <a:schemeClr val="accent5">
                    <a:lumMod val="50000"/>
                  </a:schemeClr>
                </a:solidFill>
              </a:rPr>
              <a:t>Pouze 1 projekt na 1 IČ ve </a:t>
            </a:r>
            <a:r>
              <a:rPr lang="cs-CZ" sz="1800" dirty="0" smtClean="0">
                <a:solidFill>
                  <a:schemeClr val="accent5">
                    <a:lumMod val="50000"/>
                  </a:schemeClr>
                </a:solidFill>
              </a:rPr>
              <a:t>Výzvě, pouze 1 místo realizace</a:t>
            </a:r>
          </a:p>
          <a:p>
            <a:pPr marL="285750" indent="-285750">
              <a:spcBef>
                <a:spcPts val="1200"/>
              </a:spcBef>
              <a:buBlip>
                <a:blip r:embed="rId2"/>
              </a:buBlip>
            </a:pPr>
            <a:r>
              <a:rPr lang="cs-CZ" sz="1800" dirty="0" smtClean="0">
                <a:solidFill>
                  <a:schemeClr val="accent5">
                    <a:lumMod val="50000"/>
                  </a:schemeClr>
                </a:solidFill>
              </a:rPr>
              <a:t>Náklady na rekonstrukci jsou způsobilé pouze v případě, že je žadatel o dotaci vlastníkem dotčené nemovitosti</a:t>
            </a:r>
          </a:p>
          <a:p>
            <a:pPr marL="285750" indent="-285750">
              <a:spcBef>
                <a:spcPts val="1200"/>
              </a:spcBef>
              <a:buBlip>
                <a:blip r:embed="rId2"/>
              </a:buBlip>
            </a:pPr>
            <a:r>
              <a:rPr lang="cs-CZ" sz="1800" dirty="0" smtClean="0">
                <a:solidFill>
                  <a:schemeClr val="accent5">
                    <a:lumMod val="50000"/>
                  </a:schemeClr>
                </a:solidFill>
              </a:rPr>
              <a:t>Služby školitelů již nejsou způsobilé</a:t>
            </a:r>
          </a:p>
          <a:p>
            <a:pPr marL="285750" indent="-285750">
              <a:spcBef>
                <a:spcPts val="1200"/>
              </a:spcBef>
              <a:buBlip>
                <a:blip r:embed="rId2"/>
              </a:buBlip>
            </a:pPr>
            <a:r>
              <a:rPr lang="cs-CZ" sz="1800" dirty="0" smtClean="0">
                <a:solidFill>
                  <a:schemeClr val="accent5">
                    <a:lumMod val="50000"/>
                  </a:schemeClr>
                </a:solidFill>
              </a:rPr>
              <a:t>Jiný rozsah podporovaných CZ NACE (již nejsou podporovány CZ NACE z oblasti stavebnictví, obchodu, dopravy, informačních a komunikačních činností apod.)</a:t>
            </a:r>
            <a:endParaRPr lang="cs-CZ" sz="1800" dirty="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Změny ve výběrových kritériích (oslabení kritéria „hospodárnost“)</a:t>
            </a: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13987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Nemovitosti</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40664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3568" y="1700808"/>
            <a:ext cx="7704856" cy="4293483"/>
          </a:xfrm>
          <a:prstGeom prst="rect">
            <a:avLst/>
          </a:prstGeom>
        </p:spPr>
        <p:txBody>
          <a:bodyPr wrap="square">
            <a:spAutoFit/>
          </a:bodyPr>
          <a:lstStyle/>
          <a:p>
            <a:pPr marL="285750" indent="-285750">
              <a:spcAft>
                <a:spcPts val="1800"/>
              </a:spcAft>
              <a:buFontTx/>
              <a:buBlip>
                <a:blip r:embed="rId2"/>
              </a:buBlip>
            </a:pPr>
            <a:r>
              <a:rPr lang="cs-CZ" dirty="0" smtClean="0">
                <a:solidFill>
                  <a:srgbClr val="4472C4">
                    <a:lumMod val="50000"/>
                  </a:srgbClr>
                </a:solidFill>
              </a:rPr>
              <a:t>Rekonstrukce </a:t>
            </a:r>
            <a:r>
              <a:rPr lang="cs-CZ" dirty="0">
                <a:solidFill>
                  <a:srgbClr val="4472C4">
                    <a:lumMod val="50000"/>
                  </a:srgbClr>
                </a:solidFill>
              </a:rPr>
              <a:t>a revitalizace zanedbaných a technicky nevyhovujících prostor pro podnikání v podporovaných odvětvích CZ NACE (aktivita „</a:t>
            </a:r>
            <a:r>
              <a:rPr lang="cs-CZ" b="1" dirty="0">
                <a:solidFill>
                  <a:srgbClr val="4472C4">
                    <a:lumMod val="50000"/>
                  </a:srgbClr>
                </a:solidFill>
              </a:rPr>
              <a:t>Projekt rekonstrukce objektu</a:t>
            </a:r>
            <a:r>
              <a:rPr lang="cs-CZ" dirty="0">
                <a:solidFill>
                  <a:srgbClr val="4472C4">
                    <a:lumMod val="50000"/>
                  </a:srgbClr>
                </a:solidFill>
              </a:rPr>
              <a:t>“)</a:t>
            </a:r>
          </a:p>
          <a:p>
            <a:pPr>
              <a:spcAft>
                <a:spcPts val="1800"/>
              </a:spcAft>
            </a:pPr>
            <a:r>
              <a:rPr lang="cs-CZ" dirty="0">
                <a:solidFill>
                  <a:srgbClr val="4472C4">
                    <a:lumMod val="50000"/>
                  </a:srgbClr>
                </a:solidFill>
              </a:rPr>
              <a:t>Především objekty typu </a:t>
            </a:r>
            <a:r>
              <a:rPr lang="cs-CZ" dirty="0" err="1">
                <a:solidFill>
                  <a:srgbClr val="4472C4">
                    <a:lumMod val="50000"/>
                  </a:srgbClr>
                </a:solidFill>
              </a:rPr>
              <a:t>brownfields</a:t>
            </a:r>
            <a:r>
              <a:rPr lang="cs-CZ" dirty="0">
                <a:solidFill>
                  <a:srgbClr val="4472C4">
                    <a:lumMod val="50000"/>
                  </a:srgbClr>
                </a:solidFill>
              </a:rPr>
              <a:t>, případně jiné typy zastaralých </a:t>
            </a:r>
            <a:r>
              <a:rPr lang="cs-CZ" dirty="0" smtClean="0">
                <a:solidFill>
                  <a:srgbClr val="4472C4">
                    <a:lumMod val="50000"/>
                  </a:srgbClr>
                </a:solidFill>
              </a:rPr>
              <a:t>objektů,   </a:t>
            </a:r>
            <a:r>
              <a:rPr lang="cs-CZ" dirty="0">
                <a:solidFill>
                  <a:srgbClr val="4472C4">
                    <a:lumMod val="50000"/>
                  </a:srgbClr>
                </a:solidFill>
              </a:rPr>
              <a:t>v nichž bez kompletní rekonstrukce nelze provozovat podnikatelskou činnost</a:t>
            </a:r>
          </a:p>
          <a:p>
            <a:pPr marL="285750" indent="-285750">
              <a:spcAft>
                <a:spcPts val="1800"/>
              </a:spcAft>
              <a:buFontTx/>
              <a:buBlip>
                <a:blip r:embed="rId2"/>
              </a:buBlip>
            </a:pPr>
            <a:r>
              <a:rPr lang="cs-CZ" dirty="0">
                <a:solidFill>
                  <a:srgbClr val="4472C4">
                    <a:lumMod val="50000"/>
                  </a:srgbClr>
                </a:solidFill>
              </a:rPr>
              <a:t>Revitalizace ostatních ploch pro podnikání (aktivita „„</a:t>
            </a:r>
            <a:r>
              <a:rPr lang="cs-CZ" b="1" dirty="0">
                <a:solidFill>
                  <a:srgbClr val="4472C4">
                    <a:lumMod val="50000"/>
                  </a:srgbClr>
                </a:solidFill>
              </a:rPr>
              <a:t>Projekt revitalizace plochy pro vlastní podnikání</a:t>
            </a:r>
            <a:r>
              <a:rPr lang="cs-CZ" dirty="0">
                <a:solidFill>
                  <a:srgbClr val="4472C4">
                    <a:lumMod val="50000"/>
                  </a:srgbClr>
                </a:solidFill>
              </a:rPr>
              <a:t>“ )</a:t>
            </a:r>
          </a:p>
          <a:p>
            <a:pPr>
              <a:spcAft>
                <a:spcPts val="1800"/>
              </a:spcAft>
            </a:pPr>
            <a:r>
              <a:rPr lang="cs-CZ" dirty="0">
                <a:solidFill>
                  <a:srgbClr val="4472C4">
                    <a:lumMod val="50000"/>
                  </a:srgbClr>
                </a:solidFill>
              </a:rPr>
              <a:t>Vyčištění ploch, vytěžení zbytků staveb, položení inženýrských sítí a nových povrchů, příprava pro další výstavbu</a:t>
            </a:r>
          </a:p>
          <a:p>
            <a:pPr marL="285750" indent="-285750">
              <a:spcAft>
                <a:spcPts val="1800"/>
              </a:spcAft>
              <a:buFontTx/>
              <a:buBlip>
                <a:blip r:embed="rId2"/>
              </a:buBlip>
            </a:pPr>
            <a:r>
              <a:rPr lang="cs-CZ" dirty="0">
                <a:solidFill>
                  <a:srgbClr val="4472C4">
                    <a:lumMod val="50000"/>
                  </a:srgbClr>
                </a:solidFill>
              </a:rPr>
              <a:t>Program nepodporuje až na výjimky novou výstavbu</a:t>
            </a:r>
          </a:p>
          <a:p>
            <a:pPr marL="285750" indent="-285750">
              <a:spcAft>
                <a:spcPts val="1800"/>
              </a:spcAft>
              <a:buFontTx/>
              <a:buBlip>
                <a:blip r:embed="rId2"/>
              </a:buBlip>
            </a:pPr>
            <a:r>
              <a:rPr lang="cs-CZ" dirty="0">
                <a:solidFill>
                  <a:srgbClr val="4472C4">
                    <a:lumMod val="50000"/>
                  </a:srgbClr>
                </a:solidFill>
              </a:rPr>
              <a:t>Nedochází k záboru pozemků ze ZPF</a:t>
            </a:r>
          </a:p>
        </p:txBody>
      </p:sp>
      <p:sp>
        <p:nvSpPr>
          <p:cNvPr id="5" name="Obdélník 4"/>
          <p:cNvSpPr/>
          <p:nvPr/>
        </p:nvSpPr>
        <p:spPr>
          <a:xfrm>
            <a:off x="683568" y="620688"/>
            <a:ext cx="2094420" cy="523220"/>
          </a:xfrm>
          <a:prstGeom prst="rect">
            <a:avLst/>
          </a:prstGeom>
        </p:spPr>
        <p:txBody>
          <a:bodyPr wrap="none">
            <a:spAutoFit/>
          </a:bodyPr>
          <a:lstStyle/>
          <a:p>
            <a:r>
              <a:rPr lang="cs-CZ" sz="2800" b="1" dirty="0" smtClean="0">
                <a:solidFill>
                  <a:srgbClr val="009DE0"/>
                </a:solidFill>
              </a:rPr>
              <a:t>Cíl </a:t>
            </a:r>
            <a:r>
              <a:rPr lang="cs-CZ" sz="2800" b="1" dirty="0">
                <a:solidFill>
                  <a:srgbClr val="009DE0"/>
                </a:solidFill>
              </a:rPr>
              <a:t>programu</a:t>
            </a:r>
          </a:p>
        </p:txBody>
      </p:sp>
    </p:spTree>
    <p:extLst>
      <p:ext uri="{BB962C8B-B14F-4D97-AF65-F5344CB8AC3E}">
        <p14:creationId xmlns:p14="http://schemas.microsoft.com/office/powerpoint/2010/main" val="34306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Prioritní osa 2 – Rozvoj MSP</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63499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Základní data k II. Výzvě</a:t>
            </a:r>
          </a:p>
        </p:txBody>
      </p:sp>
      <p:sp>
        <p:nvSpPr>
          <p:cNvPr id="3" name="Zástupný symbol pro obsah 2"/>
          <p:cNvSpPr>
            <a:spLocks noGrp="1"/>
          </p:cNvSpPr>
          <p:nvPr>
            <p:ph idx="1"/>
          </p:nvPr>
        </p:nvSpPr>
        <p:spPr>
          <a:xfrm>
            <a:off x="395536" y="1268760"/>
            <a:ext cx="8229600" cy="3456383"/>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24. 10. 2016</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21. 11. 2016</a:t>
            </a:r>
          </a:p>
          <a:p>
            <a:pPr marL="285750" indent="-285750">
              <a:spcAft>
                <a:spcPts val="1800"/>
              </a:spcAft>
              <a:buBlip>
                <a:blip r:embed="rId2"/>
              </a:buBlip>
            </a:pPr>
            <a:r>
              <a:rPr lang="cs-CZ" sz="1800" dirty="0" smtClean="0">
                <a:solidFill>
                  <a:schemeClr val="accent5">
                    <a:lumMod val="50000"/>
                  </a:schemeClr>
                </a:solidFill>
              </a:rPr>
              <a:t>Datum ukončení příjmu žádostí o podporu: 21. 2. 2017</a:t>
            </a:r>
          </a:p>
          <a:p>
            <a:pPr marL="285750" indent="-285750">
              <a:spcAft>
                <a:spcPts val="1800"/>
              </a:spcAft>
              <a:buBlip>
                <a:blip r:embed="rId2"/>
              </a:buBlip>
            </a:pPr>
            <a:r>
              <a:rPr lang="cs-CZ" sz="1800" dirty="0" smtClean="0">
                <a:solidFill>
                  <a:schemeClr val="accent5">
                    <a:lumMod val="50000"/>
                  </a:schemeClr>
                </a:solidFill>
              </a:rPr>
              <a:t>MPO může zastavit příjem žádostí při dosažení dvojnásobku požadované dotace oproti plánované alokaci, nejdříve však po 14 dnech od zahájení příjmu žádostí</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Systém sběru žádostí – </a:t>
            </a:r>
            <a:r>
              <a:rPr lang="cs-CZ" sz="1800" dirty="0" smtClean="0">
                <a:solidFill>
                  <a:schemeClr val="accent5">
                    <a:lumMod val="50000"/>
                  </a:schemeClr>
                </a:solidFill>
              </a:rPr>
              <a:t>kolový, jednokolový systém</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9</a:t>
            </a:r>
            <a:r>
              <a:rPr lang="cs-CZ" sz="1800" dirty="0" smtClean="0">
                <a:solidFill>
                  <a:schemeClr val="accent5">
                    <a:lumMod val="50000"/>
                  </a:schemeClr>
                </a:solidFill>
              </a:rPr>
              <a:t>50 mil. Kč</a:t>
            </a:r>
            <a:endParaRPr lang="cs-CZ" sz="1800" dirty="0">
              <a:solidFill>
                <a:schemeClr val="accent5">
                  <a:lumMod val="50000"/>
                </a:schemeClr>
              </a:solidFill>
            </a:endParaRPr>
          </a:p>
        </p:txBody>
      </p:sp>
    </p:spTree>
    <p:extLst>
      <p:ext uri="{BB962C8B-B14F-4D97-AF65-F5344CB8AC3E}">
        <p14:creationId xmlns:p14="http://schemas.microsoft.com/office/powerpoint/2010/main" val="287857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Příjemce </a:t>
            </a:r>
            <a:r>
              <a:rPr lang="cs-CZ" sz="2800" dirty="0"/>
              <a:t>podpory</a:t>
            </a:r>
          </a:p>
        </p:txBody>
      </p:sp>
      <p:sp>
        <p:nvSpPr>
          <p:cNvPr id="3" name="Zástupný symbol pro obsah 2"/>
          <p:cNvSpPr>
            <a:spLocks noGrp="1"/>
          </p:cNvSpPr>
          <p:nvPr>
            <p:ph idx="1"/>
          </p:nvPr>
        </p:nvSpPr>
        <p:spPr>
          <a:xfrm>
            <a:off x="457200" y="1268760"/>
            <a:ext cx="8229600" cy="4857403"/>
          </a:xfrm>
        </p:spPr>
        <p:txBody>
          <a:bodyPr/>
          <a:lstStyle/>
          <a:p>
            <a:pPr marL="285750" lvl="0" indent="-285750">
              <a:spcAft>
                <a:spcPts val="1800"/>
              </a:spcAft>
              <a:buBlip>
                <a:blip r:embed="rId2"/>
              </a:buBlip>
            </a:pPr>
            <a:r>
              <a:rPr lang="cs-CZ" sz="1800" dirty="0" smtClean="0">
                <a:solidFill>
                  <a:schemeClr val="accent5">
                    <a:lumMod val="50000"/>
                  </a:schemeClr>
                </a:solidFill>
              </a:rPr>
              <a:t>MSP, právní forma dle Výzvy</a:t>
            </a:r>
          </a:p>
          <a:p>
            <a:pPr marL="285750" lvl="0" indent="-285750">
              <a:spcAft>
                <a:spcPts val="1800"/>
              </a:spcAft>
              <a:buBlip>
                <a:blip r:embed="rId2"/>
              </a:buBlip>
            </a:pPr>
            <a:r>
              <a:rPr lang="cs-CZ" sz="1800" dirty="0">
                <a:solidFill>
                  <a:schemeClr val="accent5">
                    <a:lumMod val="50000"/>
                  </a:schemeClr>
                </a:solidFill>
              </a:rPr>
              <a:t>O</a:t>
            </a:r>
            <a:r>
              <a:rPr lang="cs-CZ" sz="1800" dirty="0" smtClean="0">
                <a:solidFill>
                  <a:schemeClr val="accent5">
                    <a:lumMod val="50000"/>
                  </a:schemeClr>
                </a:solidFill>
              </a:rPr>
              <a:t>právněn </a:t>
            </a:r>
            <a:r>
              <a:rPr lang="cs-CZ" sz="1800" dirty="0">
                <a:solidFill>
                  <a:schemeClr val="accent5">
                    <a:lumMod val="50000"/>
                  </a:schemeClr>
                </a:solidFill>
              </a:rPr>
              <a:t>k podnikání odpovídajícímu podporované ekonomické činnosti, k jejímuž uskutečňování je realizován projekt </a:t>
            </a:r>
          </a:p>
          <a:p>
            <a:pPr marL="285750" lvl="0" indent="-285750">
              <a:spcAft>
                <a:spcPts val="1800"/>
              </a:spcAft>
              <a:buBlip>
                <a:blip r:embed="rId2"/>
              </a:buBlip>
            </a:pPr>
            <a:r>
              <a:rPr lang="cs-CZ" sz="1800" dirty="0">
                <a:solidFill>
                  <a:schemeClr val="accent5">
                    <a:lumMod val="50000"/>
                  </a:schemeClr>
                </a:solidFill>
              </a:rPr>
              <a:t>R</a:t>
            </a:r>
            <a:r>
              <a:rPr lang="cs-CZ" sz="1800" dirty="0" smtClean="0">
                <a:solidFill>
                  <a:schemeClr val="accent5">
                    <a:lumMod val="50000"/>
                  </a:schemeClr>
                </a:solidFill>
              </a:rPr>
              <a:t>egistrován </a:t>
            </a:r>
            <a:r>
              <a:rPr lang="cs-CZ" sz="1800" dirty="0">
                <a:solidFill>
                  <a:schemeClr val="accent5">
                    <a:lumMod val="50000"/>
                  </a:schemeClr>
                </a:solidFill>
              </a:rPr>
              <a:t>jako poplatník daně z příjmu v některém z členských států EU, nemá nedoplatky vůči vybraným institucím</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nedoplatky z titulu mzdových nároků </a:t>
            </a:r>
            <a:r>
              <a:rPr lang="cs-CZ" sz="1800" dirty="0" smtClean="0">
                <a:solidFill>
                  <a:schemeClr val="accent5">
                    <a:lumMod val="50000"/>
                  </a:schemeClr>
                </a:solidFill>
              </a:rPr>
              <a:t>svých </a:t>
            </a:r>
            <a:r>
              <a:rPr lang="cs-CZ" sz="1800" dirty="0">
                <a:solidFill>
                  <a:schemeClr val="accent5">
                    <a:lumMod val="50000"/>
                  </a:schemeClr>
                </a:solidFill>
              </a:rPr>
              <a:t>zaměstnanců</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neuhrazený závazek vzniklý na základě inkasního příkazu vstaveného v návaznosti na rozhodnutí </a:t>
            </a:r>
            <a:r>
              <a:rPr lang="cs-CZ" sz="1800" dirty="0" smtClean="0">
                <a:solidFill>
                  <a:schemeClr val="accent5">
                    <a:lumMod val="50000"/>
                  </a:schemeClr>
                </a:solidFill>
              </a:rPr>
              <a:t>Komise</a:t>
            </a:r>
          </a:p>
          <a:p>
            <a:pPr marL="285750" indent="-285750">
              <a:spcAft>
                <a:spcPts val="1800"/>
              </a:spcAft>
              <a:buBlip>
                <a:blip r:embed="rId2"/>
              </a:buBlip>
            </a:pPr>
            <a:r>
              <a:rPr lang="cs-CZ" sz="1800" dirty="0">
                <a:solidFill>
                  <a:schemeClr val="accent5">
                    <a:lumMod val="50000"/>
                  </a:schemeClr>
                </a:solidFill>
              </a:rPr>
              <a:t>Musí mít ke dni podání žádosti o podporu uzavřena minimálně poslední dvě po sobě jdoucí zdaňovací období, pokud je uzavřené nemá, může doložit historii pomocí finančních výkazů mateřské společnosti</a:t>
            </a:r>
            <a:endParaRPr lang="cs-CZ" sz="1800" dirty="0"/>
          </a:p>
          <a:p>
            <a:pPr marL="285750" lvl="0" indent="-285750">
              <a:spcAft>
                <a:spcPts val="1800"/>
              </a:spcAft>
              <a:buBlip>
                <a:blip r:embed="rId2"/>
              </a:buBlip>
            </a:pPr>
            <a:endParaRPr lang="cs-CZ" sz="1800" dirty="0">
              <a:solidFill>
                <a:schemeClr val="accent5">
                  <a:lumMod val="50000"/>
                </a:schemeClr>
              </a:solidFill>
            </a:endParaRPr>
          </a:p>
          <a:p>
            <a:pPr marL="457200" lvl="1" indent="0">
              <a:buNone/>
            </a:pPr>
            <a:endParaRPr lang="cs-CZ" sz="1800" dirty="0"/>
          </a:p>
        </p:txBody>
      </p:sp>
    </p:spTree>
    <p:extLst>
      <p:ext uri="{BB962C8B-B14F-4D97-AF65-F5344CB8AC3E}">
        <p14:creationId xmlns:p14="http://schemas.microsoft.com/office/powerpoint/2010/main" val="115595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Způsobilé </a:t>
            </a:r>
            <a:r>
              <a:rPr lang="cs-CZ" sz="2800" dirty="0"/>
              <a:t>výdaje</a:t>
            </a:r>
          </a:p>
        </p:txBody>
      </p:sp>
      <p:sp>
        <p:nvSpPr>
          <p:cNvPr id="3" name="Zástupný symbol pro obsah 2"/>
          <p:cNvSpPr>
            <a:spLocks noGrp="1"/>
          </p:cNvSpPr>
          <p:nvPr>
            <p:ph idx="1"/>
          </p:nvPr>
        </p:nvSpPr>
        <p:spPr>
          <a:xfrm>
            <a:off x="457200" y="1340768"/>
            <a:ext cx="8229600" cy="4896544"/>
          </a:xfrm>
        </p:spPr>
        <p:txBody>
          <a:bodyPr/>
          <a:lstStyle/>
          <a:p>
            <a:pPr marL="285750" indent="-285750">
              <a:spcAft>
                <a:spcPts val="600"/>
              </a:spcAft>
              <a:buBlip>
                <a:blip r:embed="rId2"/>
              </a:buBlip>
            </a:pPr>
            <a:r>
              <a:rPr lang="cs-CZ" sz="1800" dirty="0" smtClean="0">
                <a:solidFill>
                  <a:schemeClr val="accent5">
                    <a:lumMod val="50000"/>
                  </a:schemeClr>
                </a:solidFill>
              </a:rPr>
              <a:t>Stavební </a:t>
            </a:r>
            <a:r>
              <a:rPr lang="cs-CZ" sz="1800" dirty="0">
                <a:solidFill>
                  <a:schemeClr val="accent5">
                    <a:lumMod val="50000"/>
                  </a:schemeClr>
                </a:solidFill>
              </a:rPr>
              <a:t>a projektové činnosti</a:t>
            </a:r>
            <a:endParaRPr lang="cs-CZ" sz="1400" dirty="0">
              <a:solidFill>
                <a:schemeClr val="accent5">
                  <a:lumMod val="50000"/>
                </a:schemeClr>
              </a:solidFill>
            </a:endParaRPr>
          </a:p>
          <a:p>
            <a:pPr marL="685800" lvl="1">
              <a:spcAft>
                <a:spcPts val="600"/>
              </a:spcAft>
              <a:buBlip>
                <a:blip r:embed="rId2"/>
              </a:buBlip>
            </a:pPr>
            <a:r>
              <a:rPr lang="pl-PL" sz="1400" dirty="0">
                <a:solidFill>
                  <a:schemeClr val="accent5">
                    <a:lumMod val="50000"/>
                  </a:schemeClr>
                </a:solidFill>
              </a:rPr>
              <a:t>Náklady na demolice staveb nezbytně nutné k realizaci Projektu</a:t>
            </a:r>
          </a:p>
          <a:p>
            <a:pPr marL="685800" lvl="1">
              <a:spcAft>
                <a:spcPts val="600"/>
              </a:spcAft>
              <a:buBlip>
                <a:blip r:embed="rId2"/>
              </a:buBlip>
            </a:pPr>
            <a:r>
              <a:rPr lang="cs-CZ" sz="1400" dirty="0">
                <a:solidFill>
                  <a:schemeClr val="accent5">
                    <a:lumMod val="50000"/>
                  </a:schemeClr>
                </a:solidFill>
              </a:rPr>
              <a:t>Pořízení inženýrských sítí a účelových komunikací, jejich rekonstrukce či nová výstavba a případné přeložky inženýrských sítí v rozsahu nezbytně nutném pro realizaci Projektu</a:t>
            </a:r>
          </a:p>
          <a:p>
            <a:pPr marL="685800" lvl="1">
              <a:spcAft>
                <a:spcPts val="600"/>
              </a:spcAft>
              <a:buBlip>
                <a:blip r:embed="rId2"/>
              </a:buBlip>
            </a:pPr>
            <a:r>
              <a:rPr lang="cs-CZ" sz="1400" dirty="0">
                <a:solidFill>
                  <a:schemeClr val="accent5">
                    <a:lumMod val="50000"/>
                  </a:schemeClr>
                </a:solidFill>
              </a:rPr>
              <a:t>Příprava pozemků pro výstavbu</a:t>
            </a:r>
          </a:p>
          <a:p>
            <a:pPr marL="685800" lvl="1">
              <a:spcAft>
                <a:spcPts val="600"/>
              </a:spcAft>
              <a:buBlip>
                <a:blip r:embed="rId2"/>
              </a:buBlip>
            </a:pPr>
            <a:r>
              <a:rPr lang="cs-CZ" sz="1400" dirty="0">
                <a:solidFill>
                  <a:schemeClr val="accent5">
                    <a:lumMod val="50000"/>
                  </a:schemeClr>
                </a:solidFill>
              </a:rPr>
              <a:t>Externě nakupované služby projektantů či jiných expertů při tvorbě dokumentace ve všech fázích Projektu </a:t>
            </a:r>
          </a:p>
          <a:p>
            <a:pPr marL="685800" lvl="1">
              <a:spcAft>
                <a:spcPts val="600"/>
              </a:spcAft>
              <a:buBlip>
                <a:blip r:embed="rId2"/>
              </a:buBlip>
            </a:pPr>
            <a:r>
              <a:rPr lang="cs-CZ" sz="1400" dirty="0">
                <a:solidFill>
                  <a:schemeClr val="accent5">
                    <a:lumMod val="50000"/>
                  </a:schemeClr>
                </a:solidFill>
              </a:rPr>
              <a:t>Rekonstrukce a modernizace staveb – stavební práce </a:t>
            </a:r>
            <a:r>
              <a:rPr lang="cs-CZ" sz="1400" dirty="0" err="1">
                <a:solidFill>
                  <a:schemeClr val="accent5">
                    <a:lumMod val="50000"/>
                  </a:schemeClr>
                </a:solidFill>
              </a:rPr>
              <a:t>zastropované</a:t>
            </a:r>
            <a:r>
              <a:rPr lang="cs-CZ" sz="1400" dirty="0">
                <a:solidFill>
                  <a:schemeClr val="accent5">
                    <a:lumMod val="50000"/>
                  </a:schemeClr>
                </a:solidFill>
              </a:rPr>
              <a:t> platnými ceníky dle RTS/ÚRS</a:t>
            </a:r>
          </a:p>
          <a:p>
            <a:pPr marL="685800" lvl="1">
              <a:spcAft>
                <a:spcPts val="600"/>
              </a:spcAft>
              <a:buBlip>
                <a:blip r:embed="rId2"/>
              </a:buBlip>
            </a:pPr>
            <a:r>
              <a:rPr lang="cs-CZ" sz="1400" dirty="0">
                <a:solidFill>
                  <a:schemeClr val="accent5">
                    <a:lumMod val="50000"/>
                  </a:schemeClr>
                </a:solidFill>
              </a:rPr>
              <a:t>Nová výstavba (za předpokladu splnění specifických podmínek Výzvy)</a:t>
            </a:r>
          </a:p>
          <a:p>
            <a:pPr marL="685800" lvl="1">
              <a:spcAft>
                <a:spcPts val="600"/>
              </a:spcAft>
              <a:buBlip>
                <a:blip r:embed="rId2"/>
              </a:buBlip>
            </a:pPr>
            <a:r>
              <a:rPr lang="cs-CZ" sz="1400" dirty="0">
                <a:solidFill>
                  <a:schemeClr val="accent5">
                    <a:lumMod val="50000"/>
                  </a:schemeClr>
                </a:solidFill>
              </a:rPr>
              <a:t>Osobní i nákladní výtahy</a:t>
            </a:r>
          </a:p>
          <a:p>
            <a:pPr marL="685800" lvl="1">
              <a:spcAft>
                <a:spcPts val="600"/>
              </a:spcAft>
              <a:buBlip>
                <a:blip r:embed="rId2"/>
              </a:buBlip>
            </a:pPr>
            <a:r>
              <a:rPr lang="cs-CZ" sz="1400" dirty="0">
                <a:solidFill>
                  <a:schemeClr val="accent5">
                    <a:lumMod val="50000"/>
                  </a:schemeClr>
                </a:solidFill>
              </a:rPr>
              <a:t>Náklady na individuální zdroje OZE dimenzované výhradně pro vlastní spotřebu,</a:t>
            </a:r>
            <a:r>
              <a:rPr lang="cs-CZ" sz="1400" dirty="0">
                <a:solidFill>
                  <a:srgbClr val="FF0000"/>
                </a:solidFill>
              </a:rPr>
              <a:t> </a:t>
            </a:r>
            <a:r>
              <a:rPr lang="cs-CZ" sz="1400" dirty="0">
                <a:solidFill>
                  <a:schemeClr val="accent5">
                    <a:lumMod val="50000"/>
                  </a:schemeClr>
                </a:solidFill>
              </a:rPr>
              <a:t>max. </a:t>
            </a:r>
            <a:r>
              <a:rPr lang="cs-CZ" sz="1400" dirty="0" smtClean="0">
                <a:solidFill>
                  <a:schemeClr val="accent5">
                    <a:lumMod val="50000"/>
                  </a:schemeClr>
                </a:solidFill>
              </a:rPr>
              <a:t>10 %                    z rozpočtové položky „Stavební práce“</a:t>
            </a:r>
            <a:endParaRPr lang="cs-CZ" sz="1400" dirty="0">
              <a:solidFill>
                <a:schemeClr val="accent5">
                  <a:lumMod val="50000"/>
                </a:schemeClr>
              </a:solidFill>
            </a:endParaRPr>
          </a:p>
          <a:p>
            <a:pPr marL="285750" indent="-285750">
              <a:spcAft>
                <a:spcPts val="600"/>
              </a:spcAft>
              <a:buBlip>
                <a:blip r:embed="rId2"/>
              </a:buBlip>
            </a:pPr>
            <a:r>
              <a:rPr lang="cs-CZ" sz="1800" dirty="0">
                <a:solidFill>
                  <a:schemeClr val="accent5">
                    <a:lumMod val="50000"/>
                  </a:schemeClr>
                </a:solidFill>
              </a:rPr>
              <a:t>Výdaje splňující výše uvedené, které nebyly </a:t>
            </a:r>
            <a:r>
              <a:rPr lang="cs-CZ" sz="1800" dirty="0" err="1">
                <a:solidFill>
                  <a:schemeClr val="accent5">
                    <a:lumMod val="50000"/>
                  </a:schemeClr>
                </a:solidFill>
              </a:rPr>
              <a:t>zasmluvněny</a:t>
            </a:r>
            <a:r>
              <a:rPr lang="cs-CZ" sz="1800" dirty="0">
                <a:solidFill>
                  <a:schemeClr val="accent5">
                    <a:lumMod val="50000"/>
                  </a:schemeClr>
                </a:solidFill>
              </a:rPr>
              <a:t> před podáním žádosti o podporu</a:t>
            </a:r>
          </a:p>
          <a:p>
            <a:pPr marL="685800" lvl="1">
              <a:spcAft>
                <a:spcPts val="600"/>
              </a:spcAft>
              <a:buBlip>
                <a:blip r:embed="rId2"/>
              </a:buBlip>
            </a:pPr>
            <a:r>
              <a:rPr lang="cs-CZ" sz="1600" dirty="0">
                <a:solidFill>
                  <a:schemeClr val="accent5">
                    <a:lumMod val="50000"/>
                  </a:schemeClr>
                </a:solidFill>
              </a:rPr>
              <a:t>Za ZV nelze považovat náklady na projektovou dokumentaci, přestože je povinnou přílohou žádosti o podporu</a:t>
            </a:r>
          </a:p>
        </p:txBody>
      </p:sp>
    </p:spTree>
    <p:extLst>
      <p:ext uri="{BB962C8B-B14F-4D97-AF65-F5344CB8AC3E}">
        <p14:creationId xmlns:p14="http://schemas.microsoft.com/office/powerpoint/2010/main" val="114038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Nezpůsobilé </a:t>
            </a:r>
            <a:r>
              <a:rPr lang="cs-CZ" sz="2800" dirty="0"/>
              <a:t>výdaje</a:t>
            </a:r>
          </a:p>
        </p:txBody>
      </p:sp>
      <p:sp>
        <p:nvSpPr>
          <p:cNvPr id="3" name="Zástupný symbol pro obsah 2"/>
          <p:cNvSpPr>
            <a:spLocks noGrp="1"/>
          </p:cNvSpPr>
          <p:nvPr>
            <p:ph idx="1"/>
          </p:nvPr>
        </p:nvSpPr>
        <p:spPr/>
        <p:txBody>
          <a:bodyPr/>
          <a:lstStyle/>
          <a:p>
            <a:pPr marL="285750" indent="-285750">
              <a:spcAft>
                <a:spcPts val="600"/>
              </a:spcAft>
              <a:buBlip>
                <a:blip r:embed="rId2"/>
              </a:buBlip>
            </a:pPr>
            <a:r>
              <a:rPr lang="cs-CZ" sz="1800" dirty="0">
                <a:solidFill>
                  <a:schemeClr val="accent5">
                    <a:lumMod val="50000"/>
                  </a:schemeClr>
                </a:solidFill>
              </a:rPr>
              <a:t>Nezpůsobilé výdaje představují</a:t>
            </a:r>
            <a:endParaRPr lang="cs-CZ" sz="1400" dirty="0">
              <a:solidFill>
                <a:schemeClr val="accent5">
                  <a:lumMod val="50000"/>
                </a:schemeClr>
              </a:solidFill>
            </a:endParaRPr>
          </a:p>
          <a:p>
            <a:pPr marL="685800" lvl="1">
              <a:spcAft>
                <a:spcPts val="600"/>
              </a:spcAft>
              <a:buBlip>
                <a:blip r:embed="rId2"/>
              </a:buBlip>
            </a:pPr>
            <a:r>
              <a:rPr lang="pl-PL" sz="1400" dirty="0">
                <a:solidFill>
                  <a:schemeClr val="accent5">
                    <a:lumMod val="50000"/>
                  </a:schemeClr>
                </a:solidFill>
              </a:rPr>
              <a:t>Náklady na pořízení pozemků a budov určených pro realizaci projektu</a:t>
            </a:r>
          </a:p>
          <a:p>
            <a:pPr marL="685800" lvl="1">
              <a:spcAft>
                <a:spcPts val="600"/>
              </a:spcAft>
              <a:buBlip>
                <a:blip r:embed="rId2"/>
              </a:buBlip>
            </a:pPr>
            <a:r>
              <a:rPr lang="cs-CZ" sz="1400" dirty="0">
                <a:solidFill>
                  <a:schemeClr val="accent5">
                    <a:lumMod val="50000"/>
                  </a:schemeClr>
                </a:solidFill>
              </a:rPr>
              <a:t>DPH, pokud je příjemce plátcem DPH</a:t>
            </a:r>
          </a:p>
          <a:p>
            <a:pPr marL="685800" lvl="1">
              <a:spcAft>
                <a:spcPts val="600"/>
              </a:spcAft>
              <a:buBlip>
                <a:blip r:embed="rId2"/>
              </a:buBlip>
            </a:pPr>
            <a:r>
              <a:rPr lang="cs-CZ" sz="1400" dirty="0">
                <a:solidFill>
                  <a:schemeClr val="accent5">
                    <a:lumMod val="50000"/>
                  </a:schemeClr>
                </a:solidFill>
              </a:rPr>
              <a:t>Náklady související s odstraněním ekologických škod (analýzy, vytěžení, </a:t>
            </a:r>
            <a:r>
              <a:rPr lang="cs-CZ" sz="1400" dirty="0" smtClean="0">
                <a:solidFill>
                  <a:schemeClr val="accent5">
                    <a:lumMod val="50000"/>
                  </a:schemeClr>
                </a:solidFill>
              </a:rPr>
              <a:t>ekologická </a:t>
            </a:r>
            <a:r>
              <a:rPr lang="cs-CZ" sz="1400" dirty="0">
                <a:solidFill>
                  <a:schemeClr val="accent5">
                    <a:lumMod val="50000"/>
                  </a:schemeClr>
                </a:solidFill>
              </a:rPr>
              <a:t>likvidace), netýká se stavební sutě s vyšším podílem materiálů podléhajícím zvýšeným nárokům na likvidaci</a:t>
            </a:r>
          </a:p>
          <a:p>
            <a:pPr marL="685800" lvl="1">
              <a:spcAft>
                <a:spcPts val="600"/>
              </a:spcAft>
              <a:buBlip>
                <a:blip r:embed="rId2"/>
              </a:buBlip>
            </a:pPr>
            <a:r>
              <a:rPr lang="cs-CZ" sz="1400" dirty="0">
                <a:solidFill>
                  <a:schemeClr val="accent5">
                    <a:lumMod val="50000"/>
                  </a:schemeClr>
                </a:solidFill>
              </a:rPr>
              <a:t>Technologická zařízení </a:t>
            </a:r>
            <a:r>
              <a:rPr lang="cs-CZ" sz="1400" dirty="0" smtClean="0">
                <a:solidFill>
                  <a:schemeClr val="accent5">
                    <a:lumMod val="50000"/>
                  </a:schemeClr>
                </a:solidFill>
              </a:rPr>
              <a:t>přímo </a:t>
            </a:r>
            <a:r>
              <a:rPr lang="cs-CZ" sz="1400" dirty="0">
                <a:solidFill>
                  <a:schemeClr val="accent5">
                    <a:lumMod val="50000"/>
                  </a:schemeClr>
                </a:solidFill>
              </a:rPr>
              <a:t>související s výrobou </a:t>
            </a:r>
          </a:p>
          <a:p>
            <a:pPr marL="685800" lvl="1">
              <a:spcAft>
                <a:spcPts val="600"/>
              </a:spcAft>
              <a:buBlip>
                <a:blip r:embed="rId2"/>
              </a:buBlip>
            </a:pPr>
            <a:r>
              <a:rPr lang="cs-CZ" sz="1400" dirty="0">
                <a:solidFill>
                  <a:schemeClr val="accent5">
                    <a:lumMod val="50000"/>
                  </a:schemeClr>
                </a:solidFill>
              </a:rPr>
              <a:t>Jeřáb</a:t>
            </a:r>
          </a:p>
          <a:p>
            <a:pPr marL="685800" lvl="1">
              <a:spcAft>
                <a:spcPts val="600"/>
              </a:spcAft>
              <a:buBlip>
                <a:blip r:embed="rId2"/>
              </a:buBlip>
            </a:pPr>
            <a:r>
              <a:rPr lang="cs-CZ" sz="1400" dirty="0">
                <a:solidFill>
                  <a:schemeClr val="accent5">
                    <a:lumMod val="50000"/>
                  </a:schemeClr>
                </a:solidFill>
              </a:rPr>
              <a:t>Mobiliář, šatní skříně, kuchyňské linky,…</a:t>
            </a:r>
          </a:p>
          <a:p>
            <a:pPr marL="685800" lvl="1">
              <a:spcAft>
                <a:spcPts val="600"/>
              </a:spcAft>
              <a:buBlip>
                <a:blip r:embed="rId2"/>
              </a:buBlip>
            </a:pPr>
            <a:r>
              <a:rPr lang="cs-CZ" sz="1400" dirty="0">
                <a:solidFill>
                  <a:schemeClr val="accent5">
                    <a:lumMod val="50000"/>
                  </a:schemeClr>
                </a:solidFill>
              </a:rPr>
              <a:t>Stavební náklady spojené s rekonstrukcí případné části objektu mimo podporované CZ NACE</a:t>
            </a:r>
          </a:p>
          <a:p>
            <a:pPr marL="285750" indent="-285750">
              <a:spcAft>
                <a:spcPts val="600"/>
              </a:spcAft>
              <a:buBlip>
                <a:blip r:embed="rId2"/>
              </a:buBlip>
            </a:pPr>
            <a:r>
              <a:rPr lang="cs-CZ" sz="1800" dirty="0">
                <a:solidFill>
                  <a:schemeClr val="accent5">
                    <a:lumMod val="50000"/>
                  </a:schemeClr>
                </a:solidFill>
              </a:rPr>
              <a:t>Výdaje, které byly </a:t>
            </a:r>
            <a:r>
              <a:rPr lang="cs-CZ" sz="1800" dirty="0" err="1">
                <a:solidFill>
                  <a:schemeClr val="accent5">
                    <a:lumMod val="50000"/>
                  </a:schemeClr>
                </a:solidFill>
              </a:rPr>
              <a:t>zasmluvněny</a:t>
            </a:r>
            <a:r>
              <a:rPr lang="cs-CZ" sz="1800" dirty="0">
                <a:solidFill>
                  <a:schemeClr val="accent5">
                    <a:lumMod val="50000"/>
                  </a:schemeClr>
                </a:solidFill>
              </a:rPr>
              <a:t> před podáním žádosti o podporu a zároveň nepředstavují oficiální zahájení projektu</a:t>
            </a:r>
          </a:p>
          <a:p>
            <a:pPr marL="685800" lvl="1">
              <a:spcAft>
                <a:spcPts val="600"/>
              </a:spcAft>
              <a:buBlip>
                <a:blip r:embed="rId2"/>
              </a:buBlip>
            </a:pPr>
            <a:r>
              <a:rPr lang="cs-CZ" sz="1400" dirty="0">
                <a:solidFill>
                  <a:schemeClr val="accent5">
                    <a:lumMod val="50000"/>
                  </a:schemeClr>
                </a:solidFill>
              </a:rPr>
              <a:t>Projektová činnost, nákup nemovitostí</a:t>
            </a:r>
          </a:p>
        </p:txBody>
      </p:sp>
    </p:spTree>
    <p:extLst>
      <p:ext uri="{BB962C8B-B14F-4D97-AF65-F5344CB8AC3E}">
        <p14:creationId xmlns:p14="http://schemas.microsoft.com/office/powerpoint/2010/main" val="106869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Podmínky projektu</a:t>
            </a:r>
            <a:endParaRPr lang="cs-CZ" sz="2800" dirty="0"/>
          </a:p>
        </p:txBody>
      </p:sp>
      <p:sp>
        <p:nvSpPr>
          <p:cNvPr id="3" name="Zástupný symbol pro obsah 2"/>
          <p:cNvSpPr>
            <a:spLocks noGrp="1"/>
          </p:cNvSpPr>
          <p:nvPr>
            <p:ph idx="1"/>
          </p:nvPr>
        </p:nvSpPr>
        <p:spPr>
          <a:xfrm>
            <a:off x="457200" y="1417638"/>
            <a:ext cx="8229600" cy="4665117"/>
          </a:xfrm>
        </p:spPr>
        <p:txBody>
          <a:bodyPr/>
          <a:lstStyle/>
          <a:p>
            <a:pPr marL="285750" lvl="0" indent="-285750">
              <a:spcAft>
                <a:spcPts val="600"/>
              </a:spcAft>
              <a:buBlip>
                <a:blip r:embed="rId2"/>
              </a:buBlip>
            </a:pPr>
            <a:r>
              <a:rPr lang="cs-CZ" sz="1800" dirty="0">
                <a:solidFill>
                  <a:schemeClr val="accent5">
                    <a:lumMod val="50000"/>
                  </a:schemeClr>
                </a:solidFill>
              </a:rPr>
              <a:t>Realizace projektu na území ČR mimo hlavního města Prahy.</a:t>
            </a:r>
          </a:p>
          <a:p>
            <a:pPr marL="285750" indent="-285750">
              <a:spcAft>
                <a:spcPts val="600"/>
              </a:spcAft>
              <a:buBlip>
                <a:blip r:embed="rId2"/>
              </a:buBlip>
            </a:pPr>
            <a:r>
              <a:rPr lang="cs-CZ" sz="1800" dirty="0">
                <a:solidFill>
                  <a:schemeClr val="accent5">
                    <a:lumMod val="50000"/>
                  </a:schemeClr>
                </a:solidFill>
              </a:rPr>
              <a:t>Podporované CZ NACE</a:t>
            </a:r>
          </a:p>
          <a:p>
            <a:pPr marL="685800" lvl="1">
              <a:spcAft>
                <a:spcPts val="600"/>
              </a:spcAft>
              <a:buBlip>
                <a:blip r:embed="rId2"/>
              </a:buBlip>
            </a:pPr>
            <a:r>
              <a:rPr lang="pl-PL" sz="1400" b="1" dirty="0">
                <a:solidFill>
                  <a:schemeClr val="accent5">
                    <a:lumMod val="50000"/>
                  </a:schemeClr>
                </a:solidFill>
              </a:rPr>
              <a:t>10 – 33, 38 </a:t>
            </a:r>
            <a:r>
              <a:rPr lang="pl-PL" sz="1400" dirty="0">
                <a:solidFill>
                  <a:schemeClr val="accent5">
                    <a:lumMod val="50000"/>
                  </a:schemeClr>
                </a:solidFill>
              </a:rPr>
              <a:t>pro aktivitu „Projekt rekonstrukce </a:t>
            </a:r>
            <a:r>
              <a:rPr lang="pl-PL" sz="1400" dirty="0" smtClean="0">
                <a:solidFill>
                  <a:schemeClr val="accent5">
                    <a:lumMod val="50000"/>
                  </a:schemeClr>
                </a:solidFill>
              </a:rPr>
              <a:t>objektu</a:t>
            </a:r>
            <a:r>
              <a:rPr lang="pl-PL" sz="1400" dirty="0">
                <a:solidFill>
                  <a:schemeClr val="accent5">
                    <a:lumMod val="50000"/>
                  </a:schemeClr>
                </a:solidFill>
              </a:rPr>
              <a:t>”</a:t>
            </a:r>
          </a:p>
          <a:p>
            <a:pPr marL="685800" lvl="1">
              <a:spcAft>
                <a:spcPts val="600"/>
              </a:spcAft>
              <a:buBlip>
                <a:blip r:embed="rId2"/>
              </a:buBlip>
            </a:pPr>
            <a:r>
              <a:rPr lang="pl-PL" sz="1400" b="1" dirty="0">
                <a:solidFill>
                  <a:schemeClr val="accent5">
                    <a:lumMod val="50000"/>
                  </a:schemeClr>
                </a:solidFill>
              </a:rPr>
              <a:t>10 - 33, 38, 41 - 43, 71, 72, 74 </a:t>
            </a:r>
            <a:r>
              <a:rPr lang="pl-PL" sz="1400" dirty="0">
                <a:solidFill>
                  <a:schemeClr val="accent5">
                    <a:lumMod val="50000"/>
                  </a:schemeClr>
                </a:solidFill>
              </a:rPr>
              <a:t>pro aktivitu „Revitalizace plochy pro vlastní podnikání”</a:t>
            </a:r>
            <a:endParaRPr lang="cs-CZ" sz="1800" dirty="0">
              <a:solidFill>
                <a:schemeClr val="accent5">
                  <a:lumMod val="50000"/>
                </a:schemeClr>
              </a:solidFill>
            </a:endParaRPr>
          </a:p>
          <a:p>
            <a:pPr marL="285750" lvl="0" indent="-285750">
              <a:spcAft>
                <a:spcPts val="600"/>
              </a:spcAft>
              <a:buBlip>
                <a:blip r:embed="rId2"/>
              </a:buBlip>
            </a:pPr>
            <a:r>
              <a:rPr lang="cs-CZ" sz="1800" b="1" dirty="0">
                <a:solidFill>
                  <a:schemeClr val="accent5">
                    <a:lumMod val="50000"/>
                  </a:schemeClr>
                </a:solidFill>
              </a:rPr>
              <a:t>Minimální plocha </a:t>
            </a:r>
            <a:r>
              <a:rPr lang="cs-CZ" sz="1800" dirty="0">
                <a:solidFill>
                  <a:schemeClr val="accent5">
                    <a:lumMod val="50000"/>
                  </a:schemeClr>
                </a:solidFill>
              </a:rPr>
              <a:t>po rekonstrukci vztahující se k podporovaným CZ NACE musí být 500 m</a:t>
            </a:r>
            <a:r>
              <a:rPr lang="cs-CZ" sz="1800" baseline="30000" dirty="0">
                <a:solidFill>
                  <a:schemeClr val="accent5">
                    <a:lumMod val="50000"/>
                  </a:schemeClr>
                </a:solidFill>
              </a:rPr>
              <a:t>2</a:t>
            </a:r>
            <a:r>
              <a:rPr lang="cs-CZ" sz="1800" dirty="0">
                <a:solidFill>
                  <a:schemeClr val="accent5">
                    <a:lumMod val="50000"/>
                  </a:schemeClr>
                </a:solidFill>
              </a:rPr>
              <a:t> </a:t>
            </a:r>
          </a:p>
          <a:p>
            <a:pPr marL="285750" lvl="0" indent="-285750">
              <a:spcAft>
                <a:spcPts val="600"/>
              </a:spcAft>
              <a:buBlip>
                <a:blip r:embed="rId2"/>
              </a:buBlip>
            </a:pPr>
            <a:r>
              <a:rPr lang="cs-CZ" sz="1800" b="1" dirty="0" smtClean="0">
                <a:solidFill>
                  <a:schemeClr val="accent5">
                    <a:lumMod val="50000"/>
                  </a:schemeClr>
                </a:solidFill>
              </a:rPr>
              <a:t>Nelze </a:t>
            </a:r>
            <a:r>
              <a:rPr lang="cs-CZ" sz="1800" b="1" dirty="0">
                <a:solidFill>
                  <a:schemeClr val="accent5">
                    <a:lumMod val="50000"/>
                  </a:schemeClr>
                </a:solidFill>
              </a:rPr>
              <a:t>podpořit takový projekt</a:t>
            </a:r>
            <a:r>
              <a:rPr lang="cs-CZ" sz="1800" dirty="0">
                <a:solidFill>
                  <a:schemeClr val="accent5">
                    <a:lumMod val="50000"/>
                  </a:schemeClr>
                </a:solidFill>
              </a:rPr>
              <a:t>, jehož realizace byla stavebníkem – žadatelem zahájena před podáním žádosti o podporu a stavba byla úmyslně přerušena s cílem získat na její dokončení dotační podporu. Jedná se o takové stavby, které byly zahájeny v období kratším než jeden rok před podáním žádosti o podporu. </a:t>
            </a:r>
          </a:p>
          <a:p>
            <a:endParaRPr lang="cs-CZ" sz="1800" dirty="0"/>
          </a:p>
        </p:txBody>
      </p:sp>
    </p:spTree>
    <p:extLst>
      <p:ext uri="{BB962C8B-B14F-4D97-AF65-F5344CB8AC3E}">
        <p14:creationId xmlns:p14="http://schemas.microsoft.com/office/powerpoint/2010/main" val="68778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Podmínky projektu</a:t>
            </a:r>
            <a:endParaRPr lang="cs-CZ" sz="2800" dirty="0"/>
          </a:p>
        </p:txBody>
      </p:sp>
      <p:sp>
        <p:nvSpPr>
          <p:cNvPr id="3" name="Zástupný symbol pro obsah 2"/>
          <p:cNvSpPr>
            <a:spLocks noGrp="1"/>
          </p:cNvSpPr>
          <p:nvPr>
            <p:ph idx="1"/>
          </p:nvPr>
        </p:nvSpPr>
        <p:spPr>
          <a:xfrm>
            <a:off x="457200" y="1556792"/>
            <a:ext cx="8229600" cy="4525963"/>
          </a:xfrm>
        </p:spPr>
        <p:txBody>
          <a:bodyPr/>
          <a:lstStyle/>
          <a:p>
            <a:pPr marL="285750" lvl="0" indent="-285750">
              <a:spcAft>
                <a:spcPts val="600"/>
              </a:spcAft>
              <a:buBlip>
                <a:blip r:embed="rId2"/>
              </a:buBlip>
            </a:pPr>
            <a:r>
              <a:rPr lang="cs-CZ" sz="1800" dirty="0">
                <a:solidFill>
                  <a:schemeClr val="accent5">
                    <a:lumMod val="50000"/>
                  </a:schemeClr>
                </a:solidFill>
              </a:rPr>
              <a:t>Pokud Příjemce dotace na základě znaleckých posudků a odborných odhadů prokáže, že náklady na odstranění stávajícího objektu a výstavbu nového jsou v součtu nižší než náklady na jeho rekonstrukci, je možné získat podporu na odstranění stávajícího objektu a výstavbu objektu nového. K odstranění stávajícího objektu však nesmí dojít před datem přijatelnosti Projektu ani před podpisem Kupní smlouvy v případě, že objekt není ve vlastnictví žadatele. Ekonomické posouzení této varianty lze nahradit posudkem/stanoviskem projektanta, který označí řešené objekty z technického/statického hlediska za nerekonstruovatelné. Posudek/stanovisko musí být opatřeno kulatým razítkem autorizované osoby v relevantním oboru.</a:t>
            </a:r>
          </a:p>
          <a:p>
            <a:pPr marL="0" indent="0">
              <a:buNone/>
            </a:pPr>
            <a:endParaRPr lang="cs-CZ" sz="1800" dirty="0"/>
          </a:p>
        </p:txBody>
      </p:sp>
    </p:spTree>
    <p:extLst>
      <p:ext uri="{BB962C8B-B14F-4D97-AF65-F5344CB8AC3E}">
        <p14:creationId xmlns:p14="http://schemas.microsoft.com/office/powerpoint/2010/main" val="143148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Podmínky projektu</a:t>
            </a:r>
            <a:endParaRPr lang="cs-CZ" sz="2800" dirty="0"/>
          </a:p>
        </p:txBody>
      </p:sp>
      <p:sp>
        <p:nvSpPr>
          <p:cNvPr id="3" name="Zástupný symbol pro obsah 2"/>
          <p:cNvSpPr>
            <a:spLocks noGrp="1"/>
          </p:cNvSpPr>
          <p:nvPr>
            <p:ph idx="1"/>
          </p:nvPr>
        </p:nvSpPr>
        <p:spPr>
          <a:xfrm>
            <a:off x="457200" y="1556792"/>
            <a:ext cx="8229600" cy="4525963"/>
          </a:xfrm>
        </p:spPr>
        <p:txBody>
          <a:bodyPr/>
          <a:lstStyle/>
          <a:p>
            <a:pPr marL="285750" lvl="0" indent="-285750">
              <a:spcAft>
                <a:spcPts val="600"/>
              </a:spcAft>
              <a:buBlip>
                <a:blip r:embed="rId2"/>
              </a:buBlip>
            </a:pPr>
            <a:r>
              <a:rPr lang="cs-CZ" sz="1800" dirty="0">
                <a:solidFill>
                  <a:schemeClr val="accent5">
                    <a:lumMod val="50000"/>
                  </a:schemeClr>
                </a:solidFill>
              </a:rPr>
              <a:t>Způsobilé výdaje vynaložené na rekonstrukci řešených objektů (před případným krácením dle sankce ve VŘ) musí být vyšší než obvyklá cena těchto objektů před rekonstrukcí stanovená ve znaleckém posudku. Musí se jednat o technické zhodnocení stavby, nikoli pouhou opravu objektu. Toto posouzení musí být provedeno na každý objekt (budovu), který je součástí předloženého projektu. Za objekt k rekonstrukci je považován takový objekt, který je jednoznačně definován zápisem v katastrální mapě a má přiřazeno právě 1 parcelní číslo (toto musí být splněno nejpozději k datu ukončení projektu).</a:t>
            </a:r>
          </a:p>
          <a:p>
            <a:pPr marL="285750" lvl="0" indent="-285750">
              <a:spcAft>
                <a:spcPts val="600"/>
              </a:spcAft>
              <a:buBlip>
                <a:blip r:embed="rId2"/>
              </a:buBlip>
            </a:pPr>
            <a:r>
              <a:rPr lang="cs-CZ" sz="1800" dirty="0">
                <a:solidFill>
                  <a:schemeClr val="accent5">
                    <a:lumMod val="50000"/>
                  </a:schemeClr>
                </a:solidFill>
              </a:rPr>
              <a:t> V rámci Projektu rekonstrukce objektu je možné zařadit mezi způsobilé výdaje </a:t>
            </a:r>
            <a:r>
              <a:rPr lang="cs-CZ" sz="1800" dirty="0" smtClean="0">
                <a:solidFill>
                  <a:schemeClr val="accent5">
                    <a:lumMod val="50000"/>
                  </a:schemeClr>
                </a:solidFill>
              </a:rPr>
              <a:t>projektu </a:t>
            </a:r>
            <a:r>
              <a:rPr lang="cs-CZ" sz="1800" dirty="0">
                <a:solidFill>
                  <a:schemeClr val="accent5">
                    <a:lumMod val="50000"/>
                  </a:schemeClr>
                </a:solidFill>
              </a:rPr>
              <a:t>náklady na navýšení původní podlahové plochy a kubatury o maximálně 100 % původního stavu objektu, který je předmětem Projektu. Základem pro výpočet 100 % navýšení jsou všechny podlahové plochy a kubatury souhrnně napočítané za všechny rekonstruované objekty řešené v rámci </a:t>
            </a:r>
            <a:r>
              <a:rPr lang="cs-CZ" sz="1800" dirty="0" smtClean="0">
                <a:solidFill>
                  <a:schemeClr val="accent5">
                    <a:lumMod val="50000"/>
                  </a:schemeClr>
                </a:solidFill>
              </a:rPr>
              <a:t>projektu.</a:t>
            </a:r>
            <a:endParaRPr lang="cs-CZ" sz="1800" dirty="0"/>
          </a:p>
        </p:txBody>
      </p:sp>
    </p:spTree>
    <p:extLst>
      <p:ext uri="{BB962C8B-B14F-4D97-AF65-F5344CB8AC3E}">
        <p14:creationId xmlns:p14="http://schemas.microsoft.com/office/powerpoint/2010/main" val="43229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p:txBody>
          <a:bodyPr/>
          <a:lstStyle/>
          <a:p>
            <a:pPr marL="285750" indent="-285750">
              <a:spcAft>
                <a:spcPts val="1800"/>
              </a:spcAft>
              <a:buBlip>
                <a:blip r:embed="rId2"/>
              </a:buBlip>
            </a:pPr>
            <a:r>
              <a:rPr lang="cs-CZ" sz="1800" dirty="0" smtClean="0">
                <a:solidFill>
                  <a:schemeClr val="accent5">
                    <a:lumMod val="50000"/>
                  </a:schemeClr>
                </a:solidFill>
              </a:rPr>
              <a:t> Výše podpory: malý podnik 45 %, střední podnik 35 %</a:t>
            </a:r>
          </a:p>
          <a:p>
            <a:pPr marL="285750" indent="-285750">
              <a:spcAft>
                <a:spcPts val="1800"/>
              </a:spcAft>
              <a:buBlip>
                <a:blip r:embed="rId2"/>
              </a:buBlip>
            </a:pPr>
            <a:r>
              <a:rPr lang="cs-CZ" sz="1800" dirty="0" smtClean="0">
                <a:solidFill>
                  <a:schemeClr val="accent5">
                    <a:lumMod val="50000"/>
                  </a:schemeClr>
                </a:solidFill>
              </a:rPr>
              <a:t>Min. dotace pro jeden projekt: 1 mil. Kč</a:t>
            </a:r>
          </a:p>
          <a:p>
            <a:pPr marL="285750" indent="-285750">
              <a:spcAft>
                <a:spcPts val="1800"/>
              </a:spcAft>
              <a:buBlip>
                <a:blip r:embed="rId2"/>
              </a:buBlip>
            </a:pPr>
            <a:r>
              <a:rPr lang="cs-CZ" sz="1800" dirty="0" smtClean="0">
                <a:solidFill>
                  <a:schemeClr val="accent5">
                    <a:lumMod val="50000"/>
                  </a:schemeClr>
                </a:solidFill>
              </a:rPr>
              <a:t>Max. dotace pro jeden projekt: 50 mil. Kč</a:t>
            </a:r>
          </a:p>
          <a:p>
            <a:pPr marL="285750" lvl="0" indent="-285750">
              <a:spcAft>
                <a:spcPts val="600"/>
              </a:spcAft>
              <a:buBlip>
                <a:blip r:embed="rId2"/>
              </a:buBlip>
            </a:pPr>
            <a:r>
              <a:rPr lang="cs-CZ" sz="1800" b="1" dirty="0">
                <a:solidFill>
                  <a:schemeClr val="accent5">
                    <a:lumMod val="50000"/>
                  </a:schemeClr>
                </a:solidFill>
              </a:rPr>
              <a:t>Maximální výše podpory v rámci rekonstrukce </a:t>
            </a:r>
            <a:r>
              <a:rPr lang="cs-CZ" sz="1800" dirty="0">
                <a:solidFill>
                  <a:schemeClr val="accent5">
                    <a:lumMod val="50000"/>
                  </a:schemeClr>
                </a:solidFill>
              </a:rPr>
              <a:t>objektu je </a:t>
            </a:r>
            <a:r>
              <a:rPr lang="cs-CZ" sz="1800" b="1" dirty="0">
                <a:solidFill>
                  <a:schemeClr val="accent5">
                    <a:lumMod val="50000"/>
                  </a:schemeClr>
                </a:solidFill>
              </a:rPr>
              <a:t>1.500,- Kč/m</a:t>
            </a:r>
            <a:r>
              <a:rPr lang="cs-CZ" sz="1800" b="1" baseline="30000" dirty="0">
                <a:solidFill>
                  <a:schemeClr val="accent5">
                    <a:lumMod val="50000"/>
                  </a:schemeClr>
                </a:solidFill>
              </a:rPr>
              <a:t>3</a:t>
            </a:r>
            <a:r>
              <a:rPr lang="cs-CZ" sz="1800" b="1" dirty="0">
                <a:solidFill>
                  <a:schemeClr val="accent5">
                    <a:lumMod val="50000"/>
                  </a:schemeClr>
                </a:solidFill>
              </a:rPr>
              <a:t> </a:t>
            </a:r>
            <a:r>
              <a:rPr lang="cs-CZ" sz="1800" dirty="0">
                <a:solidFill>
                  <a:schemeClr val="accent5">
                    <a:lumMod val="50000"/>
                  </a:schemeClr>
                </a:solidFill>
              </a:rPr>
              <a:t>obestavěného prostoru – pokud bude po realizaci projektu průměrná světlá výška místností objektu nad 6 m, </a:t>
            </a:r>
            <a:r>
              <a:rPr lang="cs-CZ" sz="1800" b="1" dirty="0">
                <a:solidFill>
                  <a:schemeClr val="accent5">
                    <a:lumMod val="50000"/>
                  </a:schemeClr>
                </a:solidFill>
              </a:rPr>
              <a:t>nebo 3.000,- Kč/m</a:t>
            </a:r>
            <a:r>
              <a:rPr lang="cs-CZ" sz="1800" b="1" baseline="30000" dirty="0">
                <a:solidFill>
                  <a:schemeClr val="accent5">
                    <a:lumMod val="50000"/>
                  </a:schemeClr>
                </a:solidFill>
              </a:rPr>
              <a:t>3</a:t>
            </a:r>
            <a:r>
              <a:rPr lang="cs-CZ" sz="1800" b="1" dirty="0">
                <a:solidFill>
                  <a:schemeClr val="accent5">
                    <a:lumMod val="50000"/>
                  </a:schemeClr>
                </a:solidFill>
              </a:rPr>
              <a:t> </a:t>
            </a:r>
            <a:r>
              <a:rPr lang="cs-CZ" sz="1800" dirty="0">
                <a:solidFill>
                  <a:schemeClr val="accent5">
                    <a:lumMod val="50000"/>
                  </a:schemeClr>
                </a:solidFill>
              </a:rPr>
              <a:t>obestavěného prostoru – pokud bude po realizaci projektu průměrná světlá výška místností objektu pod 6 m</a:t>
            </a:r>
          </a:p>
          <a:p>
            <a:pPr marL="285750" lvl="0" indent="-285750">
              <a:spcAft>
                <a:spcPts val="600"/>
              </a:spcAft>
              <a:buBlip>
                <a:blip r:embed="rId2"/>
              </a:buBlip>
            </a:pPr>
            <a:r>
              <a:rPr lang="pl-PL" sz="1800" b="1" dirty="0">
                <a:solidFill>
                  <a:schemeClr val="accent5">
                    <a:lumMod val="50000"/>
                  </a:schemeClr>
                </a:solidFill>
              </a:rPr>
              <a:t>Maximální výše podpory v rámci přípravy plochy </a:t>
            </a:r>
            <a:r>
              <a:rPr lang="pl-PL" sz="1800" dirty="0">
                <a:solidFill>
                  <a:schemeClr val="accent5">
                    <a:lumMod val="50000"/>
                  </a:schemeClr>
                </a:solidFill>
              </a:rPr>
              <a:t>pro podnikání je </a:t>
            </a:r>
            <a:r>
              <a:rPr lang="pl-PL" sz="1800" b="1" dirty="0">
                <a:solidFill>
                  <a:schemeClr val="accent5">
                    <a:lumMod val="50000"/>
                  </a:schemeClr>
                </a:solidFill>
              </a:rPr>
              <a:t>300,- Kč/m</a:t>
            </a:r>
            <a:r>
              <a:rPr lang="pl-PL" sz="1800" b="1" baseline="30000" dirty="0">
                <a:solidFill>
                  <a:schemeClr val="accent5">
                    <a:lumMod val="50000"/>
                  </a:schemeClr>
                </a:solidFill>
              </a:rPr>
              <a:t>2</a:t>
            </a:r>
            <a:endParaRPr lang="cs-CZ" sz="1800" b="1" baseline="30000" dirty="0">
              <a:solidFill>
                <a:schemeClr val="accent5">
                  <a:lumMod val="50000"/>
                </a:schemeClr>
              </a:solidFill>
            </a:endParaRPr>
          </a:p>
          <a:p>
            <a:pPr marL="0" indent="0">
              <a:spcAft>
                <a:spcPts val="1800"/>
              </a:spcAft>
              <a:buNone/>
            </a:pPr>
            <a:endParaRPr lang="cs-CZ" sz="1800" dirty="0">
              <a:solidFill>
                <a:schemeClr val="accent5">
                  <a:lumMod val="50000"/>
                </a:schemeClr>
              </a:solidFill>
            </a:endParaRPr>
          </a:p>
        </p:txBody>
      </p:sp>
    </p:spTree>
    <p:extLst>
      <p:ext uri="{BB962C8B-B14F-4D97-AF65-F5344CB8AC3E}">
        <p14:creationId xmlns:p14="http://schemas.microsoft.com/office/powerpoint/2010/main" val="3824264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r>
              <a:rPr lang="cs-CZ" sz="2800" dirty="0"/>
              <a:t/>
            </a:r>
            <a:br>
              <a:rPr lang="cs-CZ" sz="2800" dirty="0"/>
            </a:br>
            <a:r>
              <a:rPr lang="cs-CZ" sz="2000" dirty="0"/>
              <a:t>Žádost o podporu</a:t>
            </a:r>
          </a:p>
        </p:txBody>
      </p:sp>
      <p:sp>
        <p:nvSpPr>
          <p:cNvPr id="3" name="Zástupný symbol pro obsah 2"/>
          <p:cNvSpPr>
            <a:spLocks noGrp="1"/>
          </p:cNvSpPr>
          <p:nvPr>
            <p:ph idx="1"/>
          </p:nvPr>
        </p:nvSpPr>
        <p:spPr>
          <a:xfrm>
            <a:off x="457200" y="1417638"/>
            <a:ext cx="8229600" cy="4819674"/>
          </a:xfrm>
        </p:spPr>
        <p:txBody>
          <a:bodyPr/>
          <a:lstStyle/>
          <a:p>
            <a:pPr marL="285750" indent="-285750">
              <a:spcBef>
                <a:spcPts val="1200"/>
              </a:spcBef>
              <a:buBlip>
                <a:blip r:embed="rId2"/>
              </a:buBlip>
            </a:pPr>
            <a:r>
              <a:rPr lang="cs-CZ" sz="1800" b="1" dirty="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nebo obdobný dokument platný v zemi svého sídla, popř. v zemi sídla své pobočky.</a:t>
            </a:r>
          </a:p>
          <a:p>
            <a:pPr marL="285750" indent="-285750">
              <a:spcBef>
                <a:spcPts val="1200"/>
              </a:spcBef>
              <a:buBlip>
                <a:blip r:embed="rId2"/>
              </a:buBlip>
            </a:pPr>
            <a:r>
              <a:rPr lang="cs-CZ" sz="1800" b="1" dirty="0">
                <a:solidFill>
                  <a:schemeClr val="accent5">
                    <a:lumMod val="50000"/>
                  </a:schemeClr>
                </a:solidFill>
              </a:rPr>
              <a:t>Formulář finanční analýzy</a:t>
            </a:r>
          </a:p>
          <a:p>
            <a:pPr marL="285750" indent="-285750">
              <a:spcBef>
                <a:spcPts val="1200"/>
              </a:spcBef>
              <a:buBlip>
                <a:blip r:embed="rId2"/>
              </a:buBlip>
            </a:pPr>
            <a:r>
              <a:rPr lang="cs-CZ" sz="1800" dirty="0">
                <a:solidFill>
                  <a:schemeClr val="accent5">
                    <a:lumMod val="50000"/>
                  </a:schemeClr>
                </a:solidFill>
              </a:rPr>
              <a:t>Dokumenty k jednoznačnému prokázání </a:t>
            </a:r>
            <a:r>
              <a:rPr lang="cs-CZ" sz="1800" b="1" dirty="0">
                <a:solidFill>
                  <a:schemeClr val="accent5">
                    <a:lumMod val="50000"/>
                  </a:schemeClr>
                </a:solidFill>
              </a:rPr>
              <a:t>vlastnických či jiných </a:t>
            </a:r>
            <a:r>
              <a:rPr lang="cs-CZ" sz="1800" b="1">
                <a:solidFill>
                  <a:schemeClr val="accent5">
                    <a:lumMod val="50000"/>
                  </a:schemeClr>
                </a:solidFill>
              </a:rPr>
              <a:t>práv </a:t>
            </a:r>
            <a:r>
              <a:rPr lang="cs-CZ" sz="1800" b="1" smtClean="0">
                <a:solidFill>
                  <a:schemeClr val="accent5">
                    <a:lumMod val="50000"/>
                  </a:schemeClr>
                </a:solidFill>
              </a:rPr>
              <a:t>                            k </a:t>
            </a:r>
            <a:r>
              <a:rPr lang="cs-CZ" sz="1800" b="1" dirty="0">
                <a:solidFill>
                  <a:schemeClr val="accent5">
                    <a:lumMod val="50000"/>
                  </a:schemeClr>
                </a:solidFill>
              </a:rPr>
              <a:t>nemovitostem</a:t>
            </a:r>
            <a:r>
              <a:rPr lang="cs-CZ" sz="1800" dirty="0">
                <a:solidFill>
                  <a:schemeClr val="accent5">
                    <a:lumMod val="50000"/>
                  </a:schemeClr>
                </a:solidFill>
              </a:rPr>
              <a:t>, kde bude projekt realizován (výpis z katastru nemovitostí, snímek z KN mladší 3 měsíců, písemný souhlas s prodejem nemovitostí řešených projektem ze strany vlastníka, není-li jím žadatel v okamžiku podání žádosti)</a:t>
            </a:r>
          </a:p>
          <a:p>
            <a:pPr marL="285750" indent="-285750">
              <a:spcBef>
                <a:spcPts val="1200"/>
              </a:spcBef>
              <a:buBlip>
                <a:blip r:embed="rId2"/>
              </a:buBlip>
            </a:pPr>
            <a:r>
              <a:rPr lang="cs-CZ" sz="1800" dirty="0">
                <a:solidFill>
                  <a:schemeClr val="accent5">
                    <a:lumMod val="50000"/>
                  </a:schemeClr>
                </a:solidFill>
              </a:rPr>
              <a:t>Situační nákres na podkladě katastrální mapy s vyznačením stávajícího a plánovaného stavu realizovaných objektů a ploch</a:t>
            </a:r>
          </a:p>
          <a:p>
            <a:pPr marL="285750" indent="-285750">
              <a:spcBef>
                <a:spcPts val="1200"/>
              </a:spcBef>
              <a:buBlip>
                <a:blip r:embed="rId2"/>
              </a:buBlip>
            </a:pPr>
            <a:r>
              <a:rPr lang="cs-CZ" sz="1800" dirty="0">
                <a:solidFill>
                  <a:schemeClr val="accent5">
                    <a:lumMod val="50000"/>
                  </a:schemeClr>
                </a:solidFill>
              </a:rPr>
              <a:t>Fotodokumentace stávajícího stavu nemovitostí (min 5 fotografií interiéru a exteriéru každého z řešených objektů) a pozemků</a:t>
            </a:r>
          </a:p>
          <a:p>
            <a:pPr marL="285750" indent="-285750">
              <a:spcBef>
                <a:spcPts val="1200"/>
              </a:spcBef>
              <a:buBlip>
                <a:blip r:embed="rId2"/>
              </a:buBlip>
            </a:pPr>
            <a:r>
              <a:rPr lang="cs-CZ" sz="1800" dirty="0">
                <a:solidFill>
                  <a:schemeClr val="accent5">
                    <a:lumMod val="50000"/>
                  </a:schemeClr>
                </a:solidFill>
              </a:rPr>
              <a:t>Studie proveditelnosti dle doporučené osnovy</a:t>
            </a:r>
          </a:p>
          <a:p>
            <a:pPr marL="285750" indent="-285750">
              <a:spcBef>
                <a:spcPts val="1200"/>
              </a:spcBef>
              <a:buBlip>
                <a:blip r:embed="rId2"/>
              </a:buBlip>
            </a:pPr>
            <a:r>
              <a:rPr lang="cs-CZ" sz="1800" dirty="0">
                <a:solidFill>
                  <a:schemeClr val="accent5">
                    <a:lumMod val="50000"/>
                  </a:schemeClr>
                </a:solidFill>
              </a:rPr>
              <a:t>Výpis z </a:t>
            </a:r>
            <a:r>
              <a:rPr lang="cs-CZ" sz="1800" dirty="0" smtClean="0">
                <a:solidFill>
                  <a:schemeClr val="accent5">
                    <a:lumMod val="50000"/>
                  </a:schemeClr>
                </a:solidFill>
              </a:rPr>
              <a:t>Registru ekonomických činností </a:t>
            </a:r>
            <a:r>
              <a:rPr lang="cs-CZ" sz="1800" dirty="0">
                <a:solidFill>
                  <a:schemeClr val="accent5">
                    <a:lumMod val="50000"/>
                  </a:schemeClr>
                </a:solidFill>
              </a:rPr>
              <a:t>se zapsanými ekonomickými činnostmi (CZ-NACE), které jsou </a:t>
            </a:r>
            <a:r>
              <a:rPr lang="cs-CZ" sz="1800" dirty="0" smtClean="0">
                <a:solidFill>
                  <a:schemeClr val="accent5">
                    <a:lumMod val="50000"/>
                  </a:schemeClr>
                </a:solidFill>
              </a:rPr>
              <a:t>součástí projektu</a:t>
            </a:r>
            <a:endParaRPr lang="cs-CZ" sz="1800" dirty="0">
              <a:solidFill>
                <a:schemeClr val="accent5">
                  <a:lumMod val="50000"/>
                </a:schemeClr>
              </a:solidFill>
            </a:endParaRPr>
          </a:p>
          <a:p>
            <a:pPr marL="285750" indent="-285750">
              <a:spcBef>
                <a:spcPts val="1200"/>
              </a:spcBef>
              <a:buBlip>
                <a:blip r:embed="rId2"/>
              </a:buBlip>
            </a:pPr>
            <a:endParaRPr lang="cs-CZ" sz="1800" dirty="0">
              <a:solidFill>
                <a:schemeClr val="accent5">
                  <a:lumMod val="50000"/>
                </a:schemeClr>
              </a:solidFill>
            </a:endParaRPr>
          </a:p>
          <a:p>
            <a:pPr marL="285750" indent="-285750">
              <a:spcBef>
                <a:spcPts val="1200"/>
              </a:spcBef>
              <a:buBlip>
                <a:blip r:embed="rId2"/>
              </a:buBlip>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endParaRPr lang="cs-CZ" sz="1800" u="sng" dirty="0"/>
          </a:p>
        </p:txBody>
      </p:sp>
    </p:spTree>
    <p:extLst>
      <p:ext uri="{BB962C8B-B14F-4D97-AF65-F5344CB8AC3E}">
        <p14:creationId xmlns:p14="http://schemas.microsoft.com/office/powerpoint/2010/main" val="351019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r>
              <a:rPr lang="cs-CZ" sz="2800" dirty="0"/>
              <a:t/>
            </a:r>
            <a:br>
              <a:rPr lang="cs-CZ" sz="2800" dirty="0"/>
            </a:br>
            <a:r>
              <a:rPr lang="cs-CZ" sz="2000" dirty="0"/>
              <a:t>Žádost o podporu</a:t>
            </a:r>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a:solidFill>
                  <a:schemeClr val="accent5">
                    <a:lumMod val="50000"/>
                  </a:schemeClr>
                </a:solidFill>
              </a:rPr>
              <a:t>Stavební povolení, případně územní rozhodnutí/souhlas, existuje-li již v této fázi projektu</a:t>
            </a:r>
          </a:p>
          <a:p>
            <a:pPr marL="285750" indent="-285750">
              <a:spcBef>
                <a:spcPts val="1200"/>
              </a:spcBef>
              <a:buBlip>
                <a:blip r:embed="rId2"/>
              </a:buBlip>
            </a:pPr>
            <a:r>
              <a:rPr lang="cs-CZ" sz="1800" b="1" dirty="0">
                <a:solidFill>
                  <a:schemeClr val="accent5">
                    <a:lumMod val="50000"/>
                  </a:schemeClr>
                </a:solidFill>
              </a:rPr>
              <a:t>Cena obvyklá nemovitosti (pro každý objekt k rekonstrukci) </a:t>
            </a:r>
            <a:r>
              <a:rPr lang="cs-CZ" sz="1800" dirty="0">
                <a:solidFill>
                  <a:schemeClr val="accent5">
                    <a:lumMod val="50000"/>
                  </a:schemeClr>
                </a:solidFill>
              </a:rPr>
              <a:t>doložená znaleckým posudkem (ne starším 6 měsíců před zahájením projektu) zpracovaným soudním znalcem dle zákona č. 151/1997 Sb., o oceňování majetku, ve znění pozdějších předpisů.</a:t>
            </a:r>
          </a:p>
          <a:p>
            <a:pPr marL="285750" indent="-285750">
              <a:spcBef>
                <a:spcPts val="1200"/>
              </a:spcBef>
              <a:buBlip>
                <a:blip r:embed="rId2"/>
              </a:buBlip>
            </a:pPr>
            <a:r>
              <a:rPr lang="cs-CZ" sz="1800" b="1" dirty="0">
                <a:solidFill>
                  <a:schemeClr val="accent5">
                    <a:lumMod val="50000"/>
                  </a:schemeClr>
                </a:solidFill>
              </a:rPr>
              <a:t>Doklad o podání žádosti o registraci do databáze </a:t>
            </a:r>
            <a:r>
              <a:rPr lang="cs-CZ" sz="1800" b="1" dirty="0" err="1" smtClean="0">
                <a:solidFill>
                  <a:schemeClr val="accent5">
                    <a:lumMod val="50000"/>
                  </a:schemeClr>
                </a:solidFill>
              </a:rPr>
              <a:t>brownfieldů</a:t>
            </a:r>
            <a:endParaRPr lang="cs-CZ" sz="1800" b="1" dirty="0">
              <a:solidFill>
                <a:schemeClr val="accent5">
                  <a:lumMod val="50000"/>
                </a:schemeClr>
              </a:solidFill>
            </a:endParaRPr>
          </a:p>
          <a:p>
            <a:pPr marL="685800" lvl="1">
              <a:spcAft>
                <a:spcPts val="600"/>
              </a:spcAft>
              <a:buBlip>
                <a:blip r:embed="rId2"/>
              </a:buBlip>
            </a:pPr>
            <a:r>
              <a:rPr lang="cs-CZ" sz="1800" dirty="0">
                <a:solidFill>
                  <a:schemeClr val="accent5">
                    <a:lumMod val="50000"/>
                  </a:schemeClr>
                </a:solidFill>
              </a:rPr>
              <a:t>Pro aktivitu „Projekt rekonstrukce objektu“ je žadatel povinen registrovat všechny nemovitosti (objekty), které jsou dotčeny projektem. V rámci aktivity „Projekt revitalizace plochy pro vlastní podnikání“ je žadatel povinen registrovat veškeré dotčené pozemky, případně i objekty, existují-li na projektem řešeném území. Součástí registrace bude relevantní výpis z katastru nemovitostí a katastrální mapy, podrobný popis řešených objektů/pozemků, jejich zakreslení do katastrální mapy (jasné, barevné a přehledné vyznačení) a fotografie (5x interiér, 5x exteriér za každý řešený objekt), více viz http://brownfieldy-dotace.czechinvest.org/.</a:t>
            </a:r>
          </a:p>
          <a:p>
            <a:pPr marL="285750" indent="-285750">
              <a:spcBef>
                <a:spcPts val="1200"/>
              </a:spcBef>
              <a:buBlip>
                <a:blip r:embed="rId2"/>
              </a:buBlip>
            </a:pPr>
            <a:endParaRPr lang="cs-CZ" sz="1800" dirty="0">
              <a:solidFill>
                <a:schemeClr val="accent5">
                  <a:lumMod val="50000"/>
                </a:schemeClr>
              </a:solidFill>
            </a:endParaRPr>
          </a:p>
          <a:p>
            <a:pPr marL="285750" indent="-285750">
              <a:spcBef>
                <a:spcPts val="1200"/>
              </a:spcBef>
              <a:buBlip>
                <a:blip r:embed="rId2"/>
              </a:buBlip>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endParaRPr lang="cs-CZ" sz="1800" u="sng" dirty="0"/>
          </a:p>
        </p:txBody>
      </p:sp>
    </p:spTree>
    <p:extLst>
      <p:ext uri="{BB962C8B-B14F-4D97-AF65-F5344CB8AC3E}">
        <p14:creationId xmlns:p14="http://schemas.microsoft.com/office/powerpoint/2010/main" val="236572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Marketing</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392522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r>
              <a:rPr lang="cs-CZ" sz="2800" dirty="0"/>
              <a:t/>
            </a:r>
            <a:br>
              <a:rPr lang="cs-CZ" sz="2800" dirty="0"/>
            </a:br>
            <a:r>
              <a:rPr lang="cs-CZ" sz="2000" dirty="0"/>
              <a:t>Žádost o podporu</a:t>
            </a:r>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a:solidFill>
                  <a:schemeClr val="accent5">
                    <a:lumMod val="50000"/>
                  </a:schemeClr>
                </a:solidFill>
              </a:rPr>
              <a:t>Zjednodušený Harmonogram projektu </a:t>
            </a:r>
            <a:r>
              <a:rPr lang="cs-CZ" sz="1800" dirty="0">
                <a:solidFill>
                  <a:schemeClr val="accent5">
                    <a:lumMod val="50000"/>
                  </a:schemeClr>
                </a:solidFill>
              </a:rPr>
              <a:t>s vyznačením klíčových termínů (uzavření Smlouvy o dílo, stavební povolení, předání staveniště, dokončení, kolaudace).</a:t>
            </a:r>
          </a:p>
          <a:p>
            <a:pPr marL="285750" indent="-285750">
              <a:spcBef>
                <a:spcPts val="1200"/>
              </a:spcBef>
              <a:buBlip>
                <a:blip r:embed="rId2"/>
              </a:buBlip>
            </a:pPr>
            <a:r>
              <a:rPr lang="cs-CZ" sz="1800" b="1" dirty="0">
                <a:solidFill>
                  <a:schemeClr val="accent5">
                    <a:lumMod val="50000"/>
                  </a:schemeClr>
                </a:solidFill>
              </a:rPr>
              <a:t>Projektová dokumentace ve stupni pro SP </a:t>
            </a:r>
            <a:r>
              <a:rPr lang="cs-CZ" sz="1800" dirty="0">
                <a:solidFill>
                  <a:schemeClr val="accent5">
                    <a:lumMod val="50000"/>
                  </a:schemeClr>
                </a:solidFill>
              </a:rPr>
              <a:t>s otiskem razítka zpracovatele</a:t>
            </a:r>
          </a:p>
          <a:p>
            <a:pPr marL="285750" indent="-285750">
              <a:spcBef>
                <a:spcPts val="1200"/>
              </a:spcBef>
              <a:buBlip>
                <a:blip r:embed="rId2"/>
              </a:buBlip>
            </a:pPr>
            <a:r>
              <a:rPr lang="cs-CZ" sz="1800" b="1" dirty="0">
                <a:solidFill>
                  <a:schemeClr val="accent5">
                    <a:lumMod val="50000"/>
                  </a:schemeClr>
                </a:solidFill>
              </a:rPr>
              <a:t>Položkový rozpočet </a:t>
            </a:r>
            <a:r>
              <a:rPr lang="cs-CZ" sz="1800" dirty="0">
                <a:solidFill>
                  <a:schemeClr val="accent5">
                    <a:lumMod val="50000"/>
                  </a:schemeClr>
                </a:solidFill>
              </a:rPr>
              <a:t>vypracovaný autorizovaným inženýrem nebo technikem na podkladě aktuálního ceníku ÚRS/RTS (formát .</a:t>
            </a:r>
            <a:r>
              <a:rPr lang="cs-CZ" sz="1800" dirty="0" err="1">
                <a:solidFill>
                  <a:schemeClr val="accent5">
                    <a:lumMod val="50000"/>
                  </a:schemeClr>
                </a:solidFill>
              </a:rPr>
              <a:t>xls</a:t>
            </a:r>
            <a:r>
              <a:rPr lang="cs-CZ" sz="1800" dirty="0">
                <a:solidFill>
                  <a:schemeClr val="accent5">
                    <a:lumMod val="50000"/>
                  </a:schemeClr>
                </a:solidFill>
              </a:rPr>
              <a:t>). V případech, kdy rozpočet obsahuje namísto ceníkových cen údaje z nabídkového rozpočtu od subdodavatele (např. elektro, VZT, vytápění), doporučujeme pro účely hodnocení doložit celou takovou nabídku</a:t>
            </a:r>
          </a:p>
          <a:p>
            <a:pPr marL="285750" indent="-285750">
              <a:spcBef>
                <a:spcPts val="1200"/>
              </a:spcBef>
              <a:buBlip>
                <a:blip r:embed="rId2"/>
              </a:buBlip>
            </a:pPr>
            <a:r>
              <a:rPr lang="cs-CZ" sz="1800" b="1" dirty="0">
                <a:solidFill>
                  <a:schemeClr val="accent5">
                    <a:lumMod val="50000"/>
                  </a:schemeClr>
                </a:solidFill>
              </a:rPr>
              <a:t>Průkaz energetické náročnosti budov, </a:t>
            </a:r>
            <a:r>
              <a:rPr lang="cs-CZ" sz="1800" dirty="0">
                <a:solidFill>
                  <a:schemeClr val="accent5">
                    <a:lumMod val="50000"/>
                  </a:schemeClr>
                </a:solidFill>
              </a:rPr>
              <a:t>u nichž dojde k rekonstrukci v rámci předloženého projektu, zpracovaný dle platné legislativy pro stav před a po realizaci </a:t>
            </a:r>
            <a:r>
              <a:rPr lang="cs-CZ" sz="1800" dirty="0" smtClean="0">
                <a:solidFill>
                  <a:schemeClr val="accent5">
                    <a:lumMod val="50000"/>
                  </a:schemeClr>
                </a:solidFill>
              </a:rPr>
              <a:t>projektu</a:t>
            </a:r>
          </a:p>
          <a:p>
            <a:pPr marL="285750" indent="-285750">
              <a:spcBef>
                <a:spcPts val="1200"/>
              </a:spcBef>
              <a:buBlip>
                <a:blip r:embed="rId2"/>
              </a:buBlip>
            </a:pPr>
            <a:r>
              <a:rPr lang="cs-CZ" sz="1800" b="1" dirty="0" smtClean="0">
                <a:solidFill>
                  <a:schemeClr val="accent5">
                    <a:lumMod val="50000"/>
                  </a:schemeClr>
                </a:solidFill>
              </a:rPr>
              <a:t>Doklad o stáří podnikatelského objektu</a:t>
            </a:r>
            <a:endParaRPr lang="cs-CZ" sz="1800" b="1"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Prohlášení </a:t>
            </a:r>
            <a:r>
              <a:rPr lang="cs-CZ" sz="1800" b="1" dirty="0" smtClean="0">
                <a:solidFill>
                  <a:schemeClr val="accent5">
                    <a:lumMod val="50000"/>
                  </a:schemeClr>
                </a:solidFill>
              </a:rPr>
              <a:t>k žádosti o podporu </a:t>
            </a:r>
            <a:r>
              <a:rPr lang="cs-CZ" sz="1800" b="1" dirty="0">
                <a:solidFill>
                  <a:schemeClr val="accent5">
                    <a:lumMod val="50000"/>
                  </a:schemeClr>
                </a:solidFill>
              </a:rPr>
              <a:t>bez de </a:t>
            </a:r>
            <a:r>
              <a:rPr lang="cs-CZ" sz="1800" b="1" dirty="0" err="1">
                <a:solidFill>
                  <a:schemeClr val="accent5">
                    <a:lumMod val="50000"/>
                  </a:schemeClr>
                </a:solidFill>
              </a:rPr>
              <a:t>minimis</a:t>
            </a:r>
            <a:endParaRPr lang="cs-CZ" sz="1800" b="1"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endParaRPr lang="cs-CZ" sz="1800" u="sng" dirty="0"/>
          </a:p>
        </p:txBody>
      </p:sp>
    </p:spTree>
    <p:extLst>
      <p:ext uri="{BB962C8B-B14F-4D97-AF65-F5344CB8AC3E}">
        <p14:creationId xmlns:p14="http://schemas.microsoft.com/office/powerpoint/2010/main" val="213353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r>
              <a:rPr lang="cs-CZ" sz="2800" dirty="0"/>
              <a:t/>
            </a:r>
            <a:br>
              <a:rPr lang="cs-CZ" sz="2800" dirty="0"/>
            </a:br>
            <a:r>
              <a:rPr lang="cs-CZ" sz="2000" dirty="0"/>
              <a:t>K Rozhodnutí o poskytnutí dotace</a:t>
            </a:r>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a:solidFill>
                  <a:schemeClr val="accent5">
                    <a:lumMod val="50000"/>
                  </a:schemeClr>
                </a:solidFill>
              </a:rPr>
              <a:t>Stavební povolení v právní moci, případně Ohlášení, či potvrzení stavebního úřadu, že daná stavba povolení ani ohlášku nevyžaduje. </a:t>
            </a:r>
            <a:r>
              <a:rPr lang="cs-CZ" sz="1800" dirty="0">
                <a:solidFill>
                  <a:schemeClr val="accent5">
                    <a:lumMod val="50000"/>
                  </a:schemeClr>
                </a:solidFill>
              </a:rPr>
              <a:t>V případě, že výše uvedené nebude poskytovateli dotace předloženo </a:t>
            </a:r>
            <a:r>
              <a:rPr lang="cs-CZ" sz="1800" b="1" dirty="0">
                <a:solidFill>
                  <a:schemeClr val="accent5">
                    <a:lumMod val="50000"/>
                  </a:schemeClr>
                </a:solidFill>
              </a:rPr>
              <a:t>nejpozději do 45 dnů </a:t>
            </a:r>
            <a:r>
              <a:rPr lang="cs-CZ" sz="1800" dirty="0">
                <a:solidFill>
                  <a:schemeClr val="accent5">
                    <a:lumMod val="50000"/>
                  </a:schemeClr>
                </a:solidFill>
              </a:rPr>
              <a:t>od zaslání oznámení o doporučení projektu k financování, nedojde  z  jeho strany k podpisu Rozhodnutí o poskytnutí dotace a projekt bude ukončen bez financování. </a:t>
            </a:r>
            <a:endParaRPr lang="cs-CZ" sz="1800" b="1"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Aktualizovaná příloha v podobě prohlášení o statutu MSP platnou k okamžiku schválení projektu </a:t>
            </a:r>
          </a:p>
          <a:p>
            <a:pPr marL="285750" indent="-285750">
              <a:spcBef>
                <a:spcPts val="1200"/>
              </a:spcBef>
              <a:buBlip>
                <a:blip r:embed="rId2"/>
              </a:buBlip>
            </a:pPr>
            <a:r>
              <a:rPr lang="cs-CZ" sz="1800" b="1" dirty="0">
                <a:solidFill>
                  <a:schemeClr val="accent5">
                    <a:lumMod val="50000"/>
                  </a:schemeClr>
                </a:solidFill>
              </a:rPr>
              <a:t>Podklady k VŘ, jsou-li k dispozici, Realizační PD a k ní nově zpracovaný podrobný rozpočet </a:t>
            </a:r>
            <a:r>
              <a:rPr lang="cs-CZ" sz="1800" dirty="0">
                <a:solidFill>
                  <a:schemeClr val="accent5">
                    <a:lumMod val="50000"/>
                  </a:schemeClr>
                </a:solidFill>
              </a:rPr>
              <a:t>(bude zanesen do projektu jako jeho změna, na podkladě realizační PD bude soutěženo dílo, </a:t>
            </a:r>
            <a:r>
              <a:rPr lang="cs-CZ" sz="1800" dirty="0" err="1">
                <a:solidFill>
                  <a:schemeClr val="accent5">
                    <a:lumMod val="50000"/>
                  </a:schemeClr>
                </a:solidFill>
              </a:rPr>
              <a:t>vysoutěžená</a:t>
            </a:r>
            <a:r>
              <a:rPr lang="cs-CZ" sz="1800" dirty="0">
                <a:solidFill>
                  <a:schemeClr val="accent5">
                    <a:lumMod val="50000"/>
                  </a:schemeClr>
                </a:solidFill>
              </a:rPr>
              <a:t> cena bude povinně zanesena do rozpočtové položky „stavební práce“ formou Dodatku k Rozhodnutí, nebylo-li tak učiněno před jeho podpisem)</a:t>
            </a:r>
          </a:p>
          <a:p>
            <a:pPr marL="0" indent="0">
              <a:spcBef>
                <a:spcPts val="1200"/>
              </a:spcBef>
              <a:buNone/>
            </a:pPr>
            <a:endParaRPr lang="cs-CZ" sz="1800" dirty="0">
              <a:solidFill>
                <a:schemeClr val="accent5">
                  <a:lumMod val="50000"/>
                </a:schemeClr>
              </a:solidFill>
            </a:endParaRPr>
          </a:p>
          <a:p>
            <a:endParaRPr lang="cs-CZ" sz="1800" u="sng" dirty="0"/>
          </a:p>
        </p:txBody>
      </p:sp>
    </p:spTree>
    <p:extLst>
      <p:ext uri="{BB962C8B-B14F-4D97-AF65-F5344CB8AC3E}">
        <p14:creationId xmlns:p14="http://schemas.microsoft.com/office/powerpoint/2010/main" val="158335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Shrnutí rozdílů oproti Výzvě I</a:t>
            </a:r>
            <a:endParaRPr lang="cs-CZ" sz="2000" dirty="0"/>
          </a:p>
        </p:txBody>
      </p:sp>
      <p:sp>
        <p:nvSpPr>
          <p:cNvPr id="3" name="Zástupný symbol pro obsah 2"/>
          <p:cNvSpPr>
            <a:spLocks noGrp="1"/>
          </p:cNvSpPr>
          <p:nvPr>
            <p:ph idx="1"/>
          </p:nvPr>
        </p:nvSpPr>
        <p:spPr>
          <a:xfrm>
            <a:off x="457200" y="1268760"/>
            <a:ext cx="8229600" cy="5184576"/>
          </a:xfrm>
        </p:spPr>
        <p:txBody>
          <a:bodyPr/>
          <a:lstStyle/>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Kolová </a:t>
            </a:r>
            <a:r>
              <a:rPr lang="cs-CZ" sz="1800" dirty="0">
                <a:solidFill>
                  <a:schemeClr val="accent5">
                    <a:lumMod val="50000"/>
                  </a:schemeClr>
                </a:solidFill>
              </a:rPr>
              <a:t>výzva</a:t>
            </a:r>
          </a:p>
          <a:p>
            <a:pPr marL="285750" indent="-285750">
              <a:spcBef>
                <a:spcPts val="1200"/>
              </a:spcBef>
              <a:buBlip>
                <a:blip r:embed="rId2"/>
              </a:buBlip>
            </a:pPr>
            <a:r>
              <a:rPr lang="cs-CZ" sz="1800" dirty="0">
                <a:solidFill>
                  <a:schemeClr val="accent5">
                    <a:lumMod val="50000"/>
                  </a:schemeClr>
                </a:solidFill>
              </a:rPr>
              <a:t>Pouze 1 projekt na 1 IČ ve </a:t>
            </a:r>
            <a:r>
              <a:rPr lang="cs-CZ" sz="1800" dirty="0" smtClean="0">
                <a:solidFill>
                  <a:schemeClr val="accent5">
                    <a:lumMod val="50000"/>
                  </a:schemeClr>
                </a:solidFill>
              </a:rPr>
              <a:t>Výzvě</a:t>
            </a:r>
          </a:p>
          <a:p>
            <a:pPr marL="285750" indent="-285750">
              <a:spcBef>
                <a:spcPts val="1200"/>
              </a:spcBef>
              <a:buBlip>
                <a:blip r:embed="rId2"/>
              </a:buBlip>
            </a:pPr>
            <a:r>
              <a:rPr lang="cs-CZ" sz="1800" dirty="0" smtClean="0">
                <a:solidFill>
                  <a:schemeClr val="accent5">
                    <a:lumMod val="50000"/>
                  </a:schemeClr>
                </a:solidFill>
              </a:rPr>
              <a:t>Nákup nemovitosti již není ZV</a:t>
            </a:r>
          </a:p>
          <a:p>
            <a:pPr marL="285750" indent="-285750">
              <a:spcBef>
                <a:spcPts val="1200"/>
              </a:spcBef>
              <a:buBlip>
                <a:blip r:embed="rId2"/>
              </a:buBlip>
            </a:pPr>
            <a:r>
              <a:rPr lang="cs-CZ" sz="1800" dirty="0" smtClean="0">
                <a:solidFill>
                  <a:schemeClr val="accent5">
                    <a:lumMod val="50000"/>
                  </a:schemeClr>
                </a:solidFill>
              </a:rPr>
              <a:t>Jiný rozsah podporovaných CZ NACE (omezení v případě aktivity Rekonstrukce objektu) </a:t>
            </a:r>
          </a:p>
          <a:p>
            <a:pPr marL="285750" indent="-285750">
              <a:spcBef>
                <a:spcPts val="1200"/>
              </a:spcBef>
              <a:buBlip>
                <a:blip r:embed="rId2"/>
              </a:buBlip>
            </a:pPr>
            <a:r>
              <a:rPr lang="cs-CZ" sz="1800" dirty="0" smtClean="0">
                <a:solidFill>
                  <a:schemeClr val="accent5">
                    <a:lumMod val="50000"/>
                  </a:schemeClr>
                </a:solidFill>
              </a:rPr>
              <a:t>Změny ve výběrových kritériích (nově bodovaná existence stavebního povolení v okamžiku podání žádosti, bodové zvýhodnění objektu typu </a:t>
            </a:r>
            <a:r>
              <a:rPr lang="cs-CZ" sz="1800" dirty="0" err="1" smtClean="0">
                <a:solidFill>
                  <a:schemeClr val="accent5">
                    <a:lumMod val="50000"/>
                  </a:schemeClr>
                </a:solidFill>
              </a:rPr>
              <a:t>brownfield</a:t>
            </a:r>
            <a:r>
              <a:rPr lang="cs-CZ" sz="1800" dirty="0" smtClean="0">
                <a:solidFill>
                  <a:schemeClr val="accent5">
                    <a:lumMod val="50000"/>
                  </a:schemeClr>
                </a:solidFill>
              </a:rPr>
              <a:t>…)</a:t>
            </a:r>
          </a:p>
          <a:p>
            <a:pPr marL="285750" indent="-285750">
              <a:spcBef>
                <a:spcPts val="1200"/>
              </a:spcBef>
              <a:buBlip>
                <a:blip r:embed="rId2"/>
              </a:buBlip>
            </a:pPr>
            <a:r>
              <a:rPr lang="cs-CZ" sz="1800" dirty="0" smtClean="0">
                <a:solidFill>
                  <a:schemeClr val="accent5">
                    <a:lumMod val="50000"/>
                  </a:schemeClr>
                </a:solidFill>
              </a:rPr>
              <a:t>Namísto energetického posudku vyžadován výlučně průkaz energetické náročnosti budovy</a:t>
            </a:r>
          </a:p>
          <a:p>
            <a:pPr marL="285750" indent="-285750">
              <a:spcBef>
                <a:spcPts val="1200"/>
              </a:spcBef>
              <a:buBlip>
                <a:blip r:embed="rId2"/>
              </a:buBlip>
            </a:pPr>
            <a:r>
              <a:rPr lang="cs-CZ" sz="1800" dirty="0" smtClean="0">
                <a:solidFill>
                  <a:schemeClr val="accent5">
                    <a:lumMod val="50000"/>
                  </a:schemeClr>
                </a:solidFill>
              </a:rPr>
              <a:t>Stavební povolení v právní moci (ev. Ohlášení…) je striktně vyžadováno do 45 dnů od zaslání oznámení o doporučení projektu k financování</a:t>
            </a:r>
          </a:p>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endParaRPr lang="cs-CZ" sz="1800" dirty="0" smtClean="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796383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Technologie IV.</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226091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3568" y="1700808"/>
            <a:ext cx="7704856" cy="2215991"/>
          </a:xfrm>
          <a:prstGeom prst="rect">
            <a:avLst/>
          </a:prstGeom>
        </p:spPr>
        <p:txBody>
          <a:bodyPr wrap="square">
            <a:spAutoFit/>
          </a:bodyPr>
          <a:lstStyle/>
          <a:p>
            <a:pPr marL="285750" indent="-285750" algn="just">
              <a:spcAft>
                <a:spcPts val="1800"/>
              </a:spcAft>
              <a:buFontTx/>
              <a:buBlip>
                <a:blip r:embed="rId2"/>
              </a:buBlip>
            </a:pPr>
            <a:r>
              <a:rPr lang="cs-CZ" dirty="0">
                <a:solidFill>
                  <a:prstClr val="black"/>
                </a:solidFill>
              </a:rPr>
              <a:t>Cílem výzvy programu Technologie je podpora růstu a posilování konkurenceschopnosti malých </a:t>
            </a:r>
            <a:r>
              <a:rPr lang="cs-CZ" dirty="0" smtClean="0">
                <a:solidFill>
                  <a:prstClr val="black"/>
                </a:solidFill>
              </a:rPr>
              <a:t>podniků, rozvoj regionů a zvyšování zaměstnanosti. </a:t>
            </a:r>
          </a:p>
          <a:p>
            <a:pPr marL="285750" indent="-285750" algn="just">
              <a:spcAft>
                <a:spcPts val="1800"/>
              </a:spcAft>
              <a:buFontTx/>
              <a:buBlip>
                <a:blip r:embed="rId2"/>
              </a:buBlip>
            </a:pPr>
            <a:r>
              <a:rPr lang="cs-CZ" dirty="0" smtClean="0">
                <a:solidFill>
                  <a:prstClr val="black"/>
                </a:solidFill>
              </a:rPr>
              <a:t>Podporováno bude pořízení nových strojů, technologických zařízení a vybavení. </a:t>
            </a:r>
            <a:endParaRPr lang="cs-CZ" dirty="0">
              <a:solidFill>
                <a:srgbClr val="4472C4">
                  <a:lumMod val="50000"/>
                </a:srgbClr>
              </a:solidFill>
            </a:endParaRPr>
          </a:p>
          <a:p>
            <a:pPr marL="285750" indent="-285750">
              <a:spcAft>
                <a:spcPts val="1800"/>
              </a:spcAft>
              <a:buFontTx/>
              <a:buBlip>
                <a:blip r:embed="rId2"/>
              </a:buBlip>
            </a:pPr>
            <a:endParaRPr lang="cs-CZ" dirty="0">
              <a:solidFill>
                <a:srgbClr val="4472C4">
                  <a:lumMod val="50000"/>
                </a:srgbClr>
              </a:solidFill>
            </a:endParaRPr>
          </a:p>
        </p:txBody>
      </p:sp>
      <p:sp>
        <p:nvSpPr>
          <p:cNvPr id="5" name="Obdélník 4"/>
          <p:cNvSpPr/>
          <p:nvPr/>
        </p:nvSpPr>
        <p:spPr>
          <a:xfrm>
            <a:off x="683568" y="620688"/>
            <a:ext cx="2094420" cy="523220"/>
          </a:xfrm>
          <a:prstGeom prst="rect">
            <a:avLst/>
          </a:prstGeom>
        </p:spPr>
        <p:txBody>
          <a:bodyPr wrap="none">
            <a:spAutoFit/>
          </a:bodyPr>
          <a:lstStyle/>
          <a:p>
            <a:r>
              <a:rPr lang="cs-CZ" sz="2800" b="1" dirty="0">
                <a:solidFill>
                  <a:srgbClr val="009DE0"/>
                </a:solidFill>
              </a:rPr>
              <a:t>Cíl programu</a:t>
            </a:r>
          </a:p>
        </p:txBody>
      </p:sp>
    </p:spTree>
    <p:extLst>
      <p:ext uri="{BB962C8B-B14F-4D97-AF65-F5344CB8AC3E}">
        <p14:creationId xmlns:p14="http://schemas.microsoft.com/office/powerpoint/2010/main" val="224702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Základní data </a:t>
            </a:r>
            <a:r>
              <a:rPr lang="cs-CZ" sz="2800" dirty="0" smtClean="0"/>
              <a:t>ke  IV. </a:t>
            </a:r>
            <a:r>
              <a:rPr lang="cs-CZ" sz="2800" dirty="0"/>
              <a:t>Výzvě</a:t>
            </a:r>
          </a:p>
        </p:txBody>
      </p:sp>
      <p:sp>
        <p:nvSpPr>
          <p:cNvPr id="3" name="Zástupný symbol pro obsah 2"/>
          <p:cNvSpPr>
            <a:spLocks noGrp="1"/>
          </p:cNvSpPr>
          <p:nvPr>
            <p:ph idx="1"/>
          </p:nvPr>
        </p:nvSpPr>
        <p:spPr>
          <a:xfrm>
            <a:off x="611560" y="1844824"/>
            <a:ext cx="8229600" cy="3456383"/>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10. </a:t>
            </a:r>
            <a:r>
              <a:rPr lang="cs-CZ" sz="1800" dirty="0" smtClean="0">
                <a:solidFill>
                  <a:schemeClr val="accent5">
                    <a:lumMod val="50000"/>
                  </a:schemeClr>
                </a:solidFill>
              </a:rPr>
              <a:t>11.</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listopad/prosinec 2016</a:t>
            </a:r>
          </a:p>
          <a:p>
            <a:pPr marL="285750" indent="-285750">
              <a:spcAft>
                <a:spcPts val="1800"/>
              </a:spcAft>
              <a:buBlip>
                <a:blip r:embed="rId2"/>
              </a:buBlip>
            </a:pPr>
            <a:r>
              <a:rPr lang="cs-CZ" sz="1800" dirty="0" smtClean="0">
                <a:solidFill>
                  <a:schemeClr val="accent5">
                    <a:lumMod val="50000"/>
                  </a:schemeClr>
                </a:solidFill>
              </a:rPr>
              <a:t>Systém </a:t>
            </a:r>
            <a:r>
              <a:rPr lang="cs-CZ" sz="1800" dirty="0">
                <a:solidFill>
                  <a:schemeClr val="accent5">
                    <a:lumMod val="50000"/>
                  </a:schemeClr>
                </a:solidFill>
              </a:rPr>
              <a:t>sběru žádostí – </a:t>
            </a:r>
            <a:r>
              <a:rPr lang="cs-CZ" sz="1800" dirty="0" smtClean="0">
                <a:solidFill>
                  <a:schemeClr val="accent5">
                    <a:lumMod val="50000"/>
                  </a:schemeClr>
                </a:solidFill>
              </a:rPr>
              <a:t>průběžný</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a:t>
            </a:r>
            <a:r>
              <a:rPr lang="cs-CZ" sz="1800" dirty="0" smtClean="0">
                <a:solidFill>
                  <a:schemeClr val="accent5">
                    <a:lumMod val="50000"/>
                  </a:schemeClr>
                </a:solidFill>
              </a:rPr>
              <a:t>2,65 mld. Kč</a:t>
            </a:r>
            <a:endParaRPr lang="cs-CZ" sz="1800" dirty="0">
              <a:solidFill>
                <a:schemeClr val="accent5">
                  <a:lumMod val="50000"/>
                </a:schemeClr>
              </a:solidFill>
            </a:endParaRPr>
          </a:p>
        </p:txBody>
      </p:sp>
    </p:spTree>
    <p:extLst>
      <p:ext uri="{BB962C8B-B14F-4D97-AF65-F5344CB8AC3E}">
        <p14:creationId xmlns:p14="http://schemas.microsoft.com/office/powerpoint/2010/main" val="404932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Příjemce </a:t>
            </a:r>
            <a:r>
              <a:rPr lang="cs-CZ" sz="2800" dirty="0"/>
              <a:t>podpory</a:t>
            </a:r>
          </a:p>
        </p:txBody>
      </p:sp>
      <p:sp>
        <p:nvSpPr>
          <p:cNvPr id="3" name="Zástupný symbol pro obsah 2"/>
          <p:cNvSpPr>
            <a:spLocks noGrp="1"/>
          </p:cNvSpPr>
          <p:nvPr>
            <p:ph idx="1"/>
          </p:nvPr>
        </p:nvSpPr>
        <p:spPr>
          <a:xfrm>
            <a:off x="457200" y="1268760"/>
            <a:ext cx="8229600" cy="4857403"/>
          </a:xfrm>
        </p:spPr>
        <p:txBody>
          <a:bodyPr/>
          <a:lstStyle/>
          <a:p>
            <a:pPr marL="285750" lvl="0" indent="-285750">
              <a:spcAft>
                <a:spcPts val="1800"/>
              </a:spcAft>
              <a:buBlip>
                <a:blip r:embed="rId2"/>
              </a:buBlip>
            </a:pPr>
            <a:r>
              <a:rPr lang="cs-CZ" sz="1800" b="1" dirty="0" smtClean="0">
                <a:solidFill>
                  <a:srgbClr val="FF0000"/>
                </a:solidFill>
              </a:rPr>
              <a:t>MP</a:t>
            </a:r>
            <a:r>
              <a:rPr lang="cs-CZ" sz="1800" dirty="0" smtClean="0">
                <a:solidFill>
                  <a:schemeClr val="accent5">
                    <a:lumMod val="50000"/>
                  </a:schemeClr>
                </a:solidFill>
              </a:rPr>
              <a:t>, právní forma dle Výzvy</a:t>
            </a:r>
          </a:p>
          <a:p>
            <a:pPr marL="285750" lvl="0" indent="-285750">
              <a:spcAft>
                <a:spcPts val="1800"/>
              </a:spcAft>
              <a:buBlip>
                <a:blip r:embed="rId2"/>
              </a:buBlip>
            </a:pPr>
            <a:r>
              <a:rPr lang="cs-CZ" sz="1800" dirty="0">
                <a:solidFill>
                  <a:schemeClr val="accent5">
                    <a:lumMod val="50000"/>
                  </a:schemeClr>
                </a:solidFill>
              </a:rPr>
              <a:t>O</a:t>
            </a:r>
            <a:r>
              <a:rPr lang="cs-CZ" sz="1800" dirty="0" smtClean="0">
                <a:solidFill>
                  <a:schemeClr val="accent5">
                    <a:lumMod val="50000"/>
                  </a:schemeClr>
                </a:solidFill>
              </a:rPr>
              <a:t>právněn </a:t>
            </a:r>
            <a:r>
              <a:rPr lang="cs-CZ" sz="1800" dirty="0">
                <a:solidFill>
                  <a:schemeClr val="accent5">
                    <a:lumMod val="50000"/>
                  </a:schemeClr>
                </a:solidFill>
              </a:rPr>
              <a:t>k podnikání odpovídajícímu podporované ekonomické činnosti, k jejímuž uskutečňování je realizován projekt </a:t>
            </a:r>
          </a:p>
          <a:p>
            <a:pPr marL="285750" lvl="0" indent="-285750">
              <a:spcAft>
                <a:spcPts val="1800"/>
              </a:spcAft>
              <a:buBlip>
                <a:blip r:embed="rId2"/>
              </a:buBlip>
            </a:pPr>
            <a:r>
              <a:rPr lang="cs-CZ" sz="1800" dirty="0">
                <a:solidFill>
                  <a:schemeClr val="accent5">
                    <a:lumMod val="50000"/>
                  </a:schemeClr>
                </a:solidFill>
              </a:rPr>
              <a:t>R</a:t>
            </a:r>
            <a:r>
              <a:rPr lang="cs-CZ" sz="1800" dirty="0" smtClean="0">
                <a:solidFill>
                  <a:schemeClr val="accent5">
                    <a:lumMod val="50000"/>
                  </a:schemeClr>
                </a:solidFill>
              </a:rPr>
              <a:t>egistrován </a:t>
            </a:r>
            <a:r>
              <a:rPr lang="cs-CZ" sz="1800" dirty="0">
                <a:solidFill>
                  <a:schemeClr val="accent5">
                    <a:lumMod val="50000"/>
                  </a:schemeClr>
                </a:solidFill>
              </a:rPr>
              <a:t>jako poplatník daně z příjmu v některém z členských států EU, nemá nedoplatky vůči vybraným institucím</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nedoplatky z titulu mzdových nároků </a:t>
            </a:r>
            <a:r>
              <a:rPr lang="cs-CZ" sz="1800" dirty="0" smtClean="0">
                <a:solidFill>
                  <a:schemeClr val="accent5">
                    <a:lumMod val="50000"/>
                  </a:schemeClr>
                </a:solidFill>
              </a:rPr>
              <a:t>svých </a:t>
            </a:r>
            <a:r>
              <a:rPr lang="cs-CZ" sz="1800" dirty="0">
                <a:solidFill>
                  <a:schemeClr val="accent5">
                    <a:lumMod val="50000"/>
                  </a:schemeClr>
                </a:solidFill>
              </a:rPr>
              <a:t>zaměstnanců</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neuhrazený závazek vzniklý na základě inkasního příkazu vstaveného v návaznosti na rozhodnutí </a:t>
            </a:r>
            <a:r>
              <a:rPr lang="cs-CZ" sz="1800" dirty="0" smtClean="0">
                <a:solidFill>
                  <a:schemeClr val="accent5">
                    <a:lumMod val="50000"/>
                  </a:schemeClr>
                </a:solidFill>
              </a:rPr>
              <a:t>Komise</a:t>
            </a:r>
          </a:p>
          <a:p>
            <a:pPr marL="285750" indent="-285750">
              <a:spcAft>
                <a:spcPts val="1800"/>
              </a:spcAft>
              <a:buBlip>
                <a:blip r:embed="rId2"/>
              </a:buBlip>
            </a:pPr>
            <a:r>
              <a:rPr lang="cs-CZ" sz="1800" b="1" dirty="0">
                <a:solidFill>
                  <a:srgbClr val="FF0000"/>
                </a:solidFill>
              </a:rPr>
              <a:t>Musí mít ke dni podání žádosti o podporu uzavřena minimálně poslední </a:t>
            </a:r>
            <a:r>
              <a:rPr lang="cs-CZ" sz="1800" b="1" dirty="0" smtClean="0">
                <a:solidFill>
                  <a:srgbClr val="FF0000"/>
                </a:solidFill>
              </a:rPr>
              <a:t>tři </a:t>
            </a:r>
            <a:r>
              <a:rPr lang="cs-CZ" sz="1800" b="1" dirty="0">
                <a:solidFill>
                  <a:srgbClr val="FF0000"/>
                </a:solidFill>
              </a:rPr>
              <a:t>po sobě jdoucí zdaňovací </a:t>
            </a:r>
            <a:r>
              <a:rPr lang="cs-CZ" sz="1800" b="1" dirty="0" smtClean="0">
                <a:solidFill>
                  <a:srgbClr val="FF0000"/>
                </a:solidFill>
              </a:rPr>
              <a:t>období</a:t>
            </a:r>
            <a:endParaRPr lang="cs-CZ" sz="1800" b="1" dirty="0">
              <a:solidFill>
                <a:srgbClr val="FF0000"/>
              </a:solidFill>
            </a:endParaRPr>
          </a:p>
          <a:p>
            <a:pPr marL="457200" lvl="1" indent="0">
              <a:buNone/>
            </a:pPr>
            <a:endParaRPr lang="cs-CZ" sz="1800" dirty="0"/>
          </a:p>
        </p:txBody>
      </p:sp>
    </p:spTree>
    <p:extLst>
      <p:ext uri="{BB962C8B-B14F-4D97-AF65-F5344CB8AC3E}">
        <p14:creationId xmlns:p14="http://schemas.microsoft.com/office/powerpoint/2010/main" val="42158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p:txBody>
          <a:bodyPr/>
          <a:lstStyle/>
          <a:p>
            <a:pPr marL="285750" indent="-285750" algn="just">
              <a:spcAft>
                <a:spcPts val="600"/>
              </a:spcAft>
              <a:buBlip>
                <a:blip r:embed="rId2"/>
              </a:buBlip>
            </a:pPr>
            <a:r>
              <a:rPr lang="cs-CZ" sz="1800" dirty="0">
                <a:solidFill>
                  <a:schemeClr val="accent5">
                    <a:lumMod val="50000"/>
                  </a:schemeClr>
                </a:solidFill>
              </a:rPr>
              <a:t>Dlouhodobý hmotný majetek (hmotný majetek u příjemců vedoucích daňovou evidenci) - nákup strojů, zařízení, technologií, HW a vybavení, které nebyly předmětem odpisu, včetně nezbytného software zajišťujícího jejich funkčnost.</a:t>
            </a:r>
          </a:p>
          <a:p>
            <a:pPr marL="285750" lvl="0" indent="-285750" algn="just">
              <a:spcAft>
                <a:spcPts val="600"/>
              </a:spcAft>
              <a:buBlip>
                <a:blip r:embed="rId2"/>
              </a:buBlip>
            </a:pPr>
            <a:r>
              <a:rPr lang="cs-CZ" sz="1800" dirty="0">
                <a:solidFill>
                  <a:schemeClr val="accent5">
                    <a:lumMod val="50000"/>
                  </a:schemeClr>
                </a:solidFill>
              </a:rPr>
              <a:t>Dlouhodobý nehmotný majetek - náklady na pořízení patentových licencí nezbytných pro řádný provoz strojů a zařízení a náklady na SW s vazbou na pořízené stroje, zařízení a výstupy v rámci předmětného projektu.</a:t>
            </a:r>
          </a:p>
          <a:p>
            <a:pPr marL="285750" indent="-285750" algn="just">
              <a:spcAft>
                <a:spcPts val="600"/>
              </a:spcAft>
              <a:buBlip>
                <a:blip r:embed="rId2"/>
              </a:buBlip>
            </a:pPr>
            <a:r>
              <a:rPr lang="cs-CZ" sz="1800" dirty="0">
                <a:solidFill>
                  <a:schemeClr val="accent5">
                    <a:lumMod val="50000"/>
                  </a:schemeClr>
                </a:solidFill>
              </a:rPr>
              <a:t> Výdaje na pořízení strojů a zařízení a provozních souborů. Dále výdaje na pořízení hardwarového vybavení a lokálních sítí včetně souvisejícího software, pokud je tento software součástí pořizovací ceny technologie. Do této rozpočtové položky mohou být zahrnuty výdaje a dodávky související s instalací technologií a budováním sítí v případě, že tyto výdaje budou zaúčtovány k příslušné technologii či hardware.</a:t>
            </a:r>
          </a:p>
          <a:p>
            <a:endParaRPr lang="cs-CZ" sz="1800" dirty="0"/>
          </a:p>
          <a:p>
            <a:pPr marL="285750" indent="-285750">
              <a:spcAft>
                <a:spcPts val="600"/>
              </a:spcAft>
              <a:buBlip>
                <a:blip r:embed="rId2"/>
              </a:buBlip>
            </a:pPr>
            <a:endParaRPr lang="cs-CZ" sz="1800" dirty="0">
              <a:solidFill>
                <a:schemeClr val="accent5">
                  <a:lumMod val="50000"/>
                </a:schemeClr>
              </a:solidFill>
            </a:endParaRPr>
          </a:p>
          <a:p>
            <a:pPr marL="285750" indent="-285750">
              <a:spcAft>
                <a:spcPts val="600"/>
              </a:spcAft>
              <a:buBlip>
                <a:blip r:embed="rId2"/>
              </a:buBlip>
            </a:pPr>
            <a:endParaRPr lang="cs-CZ" sz="1800" dirty="0">
              <a:solidFill>
                <a:schemeClr val="accent5">
                  <a:lumMod val="50000"/>
                </a:schemeClr>
              </a:solidFill>
            </a:endParaRPr>
          </a:p>
          <a:p>
            <a:endParaRPr lang="cs-CZ" sz="1400" dirty="0"/>
          </a:p>
        </p:txBody>
      </p:sp>
    </p:spTree>
    <p:extLst>
      <p:ext uri="{BB962C8B-B14F-4D97-AF65-F5344CB8AC3E}">
        <p14:creationId xmlns:p14="http://schemas.microsoft.com/office/powerpoint/2010/main" val="201922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2800" dirty="0"/>
              <a:t>Podmínky projektu</a:t>
            </a:r>
          </a:p>
        </p:txBody>
      </p:sp>
      <p:sp>
        <p:nvSpPr>
          <p:cNvPr id="3" name="Zástupný symbol pro obsah 2"/>
          <p:cNvSpPr>
            <a:spLocks noGrp="1"/>
          </p:cNvSpPr>
          <p:nvPr>
            <p:ph idx="1"/>
          </p:nvPr>
        </p:nvSpPr>
        <p:spPr>
          <a:xfrm>
            <a:off x="457200" y="908720"/>
            <a:ext cx="8229600" cy="5174035"/>
          </a:xfrm>
        </p:spPr>
        <p:txBody>
          <a:bodyPr/>
          <a:lstStyle/>
          <a:p>
            <a:pPr marL="285750" lvl="0" indent="-285750">
              <a:spcAft>
                <a:spcPts val="600"/>
              </a:spcAft>
              <a:buBlip>
                <a:blip r:embed="rId2"/>
              </a:buBlip>
            </a:pPr>
            <a:r>
              <a:rPr lang="cs-CZ" sz="1800" dirty="0">
                <a:solidFill>
                  <a:schemeClr val="accent5">
                    <a:lumMod val="50000"/>
                  </a:schemeClr>
                </a:solidFill>
              </a:rPr>
              <a:t>Realizace projektu na území ČR mimo hlavního města Prahy</a:t>
            </a:r>
            <a:r>
              <a:rPr lang="cs-CZ" sz="1800" dirty="0" smtClean="0">
                <a:solidFill>
                  <a:schemeClr val="accent5">
                    <a:lumMod val="50000"/>
                  </a:schemeClr>
                </a:solidFill>
              </a:rPr>
              <a:t>.</a:t>
            </a:r>
          </a:p>
          <a:p>
            <a:pPr marL="285750" lvl="0" indent="-285750">
              <a:spcAft>
                <a:spcPts val="600"/>
              </a:spcAft>
              <a:buBlip>
                <a:blip r:embed="rId2"/>
              </a:buBlip>
            </a:pPr>
            <a:r>
              <a:rPr lang="cs-CZ" sz="1800" b="1" dirty="0">
                <a:solidFill>
                  <a:srgbClr val="FF0000"/>
                </a:solidFill>
              </a:rPr>
              <a:t>Projekt bude realizován v hospodářsky problémových regionech </a:t>
            </a:r>
            <a:r>
              <a:rPr lang="cs-CZ" sz="1800" dirty="0">
                <a:solidFill>
                  <a:schemeClr val="accent5">
                    <a:lumMod val="50000"/>
                  </a:schemeClr>
                </a:solidFill>
              </a:rPr>
              <a:t>definovaných usnesením vlády ČR č. 344/2013 nebo č. 952/2013, ve smyslu usnesení vlády ČR č. 826/2015, a současně na území s vysokým podílem nezaměstnaných osob, která svou mírou nezaměstnanosti vyjádřenou v procentech převyšují průměrnou hodnotu území s podílem nezaměstnaných osob vyšším, než je průměrný podíl nezaměstnaných osob v ČR</a:t>
            </a:r>
            <a:r>
              <a:rPr lang="cs-CZ" sz="1800" dirty="0" smtClean="0">
                <a:solidFill>
                  <a:schemeClr val="accent5">
                    <a:lumMod val="50000"/>
                  </a:schemeClr>
                </a:solidFill>
              </a:rPr>
              <a:t>. (</a:t>
            </a:r>
            <a:r>
              <a:rPr lang="cs-CZ" sz="1800" i="1" dirty="0" smtClean="0">
                <a:solidFill>
                  <a:schemeClr val="accent5">
                    <a:lumMod val="50000"/>
                  </a:schemeClr>
                </a:solidFill>
              </a:rPr>
              <a:t>Vysočina  - ORP Moravské Budějovice</a:t>
            </a:r>
            <a:r>
              <a:rPr lang="cs-CZ" sz="1800" dirty="0" smtClean="0">
                <a:solidFill>
                  <a:schemeClr val="accent5">
                    <a:lumMod val="50000"/>
                  </a:schemeClr>
                </a:solidFill>
              </a:rPr>
              <a:t>)</a:t>
            </a:r>
            <a:endParaRPr lang="cs-CZ" sz="1800" dirty="0">
              <a:solidFill>
                <a:schemeClr val="accent5">
                  <a:lumMod val="50000"/>
                </a:schemeClr>
              </a:solidFill>
            </a:endParaRPr>
          </a:p>
          <a:p>
            <a:pPr marL="285750" indent="-285750">
              <a:spcAft>
                <a:spcPts val="600"/>
              </a:spcAft>
              <a:buBlip>
                <a:blip r:embed="rId2"/>
              </a:buBlip>
            </a:pPr>
            <a:r>
              <a:rPr lang="cs-CZ" sz="1800" b="1" dirty="0">
                <a:solidFill>
                  <a:srgbClr val="FF0000"/>
                </a:solidFill>
              </a:rPr>
              <a:t>Ž</a:t>
            </a:r>
            <a:r>
              <a:rPr lang="cs-CZ" sz="1800" b="1" dirty="0" smtClean="0">
                <a:solidFill>
                  <a:srgbClr val="FF0000"/>
                </a:solidFill>
              </a:rPr>
              <a:t>adatel </a:t>
            </a:r>
            <a:r>
              <a:rPr lang="cs-CZ" sz="1800" b="1" dirty="0">
                <a:solidFill>
                  <a:srgbClr val="FF0000"/>
                </a:solidFill>
              </a:rPr>
              <a:t>musí mít v okamžiku odsouhlasení návrhu Rozhodnutí o poskytnutí dotace založenou provozovnu nebo pobočku (zapsanou v RŽP) </a:t>
            </a:r>
            <a:r>
              <a:rPr lang="cs-CZ" sz="1800" dirty="0">
                <a:solidFill>
                  <a:schemeClr val="accent5">
                    <a:lumMod val="50000"/>
                  </a:schemeClr>
                </a:solidFill>
              </a:rPr>
              <a:t>v podporovaných regionech vymezených v příloze č. 1 textu výzvy.</a:t>
            </a:r>
          </a:p>
          <a:p>
            <a:pPr marL="285750" lvl="0" indent="-285750">
              <a:spcAft>
                <a:spcPts val="600"/>
              </a:spcAft>
              <a:buBlip>
                <a:blip r:embed="rId2"/>
              </a:buBlip>
            </a:pPr>
            <a:r>
              <a:rPr lang="cs-CZ" sz="1800" dirty="0">
                <a:solidFill>
                  <a:schemeClr val="accent5">
                    <a:lumMod val="50000"/>
                  </a:schemeClr>
                </a:solidFill>
              </a:rPr>
              <a:t>Prokázání vlastnických nebo jiných práva k nemovitostem a pozemkům, kde bude projekt realizován. </a:t>
            </a:r>
            <a:endParaRPr lang="cs-CZ" sz="1800" dirty="0" smtClean="0">
              <a:solidFill>
                <a:schemeClr val="accent5">
                  <a:lumMod val="50000"/>
                </a:schemeClr>
              </a:solidFill>
            </a:endParaRPr>
          </a:p>
          <a:p>
            <a:pPr marL="285750" lvl="0" indent="-285750">
              <a:spcAft>
                <a:spcPts val="600"/>
              </a:spcAft>
              <a:buBlip>
                <a:blip r:embed="rId2"/>
              </a:buBlip>
            </a:pPr>
            <a:r>
              <a:rPr lang="cs-CZ" sz="1800" dirty="0" smtClean="0">
                <a:solidFill>
                  <a:schemeClr val="accent5">
                    <a:lumMod val="50000"/>
                  </a:schemeClr>
                </a:solidFill>
              </a:rPr>
              <a:t>Indikátory povinné k naplnění (závazné):</a:t>
            </a:r>
            <a:endParaRPr lang="cs-CZ" sz="1800" dirty="0">
              <a:solidFill>
                <a:schemeClr val="accent5">
                  <a:lumMod val="50000"/>
                </a:schemeClr>
              </a:solidFill>
            </a:endParaRPr>
          </a:p>
          <a:p>
            <a:pPr marL="685800" lvl="1">
              <a:spcAft>
                <a:spcPts val="600"/>
              </a:spcAft>
              <a:buBlip>
                <a:blip r:embed="rId2"/>
              </a:buBlip>
            </a:pPr>
            <a:r>
              <a:rPr lang="cs-CZ" sz="1400" dirty="0">
                <a:solidFill>
                  <a:schemeClr val="accent5">
                    <a:lumMod val="50000"/>
                  </a:schemeClr>
                </a:solidFill>
              </a:rPr>
              <a:t>24301 - Počet instalovaných technologií</a:t>
            </a:r>
          </a:p>
          <a:p>
            <a:pPr marL="685800" lvl="1">
              <a:spcAft>
                <a:spcPts val="600"/>
              </a:spcAft>
              <a:buBlip>
                <a:blip r:embed="rId2"/>
              </a:buBlip>
            </a:pPr>
            <a:r>
              <a:rPr lang="cs-CZ" sz="1400" dirty="0">
                <a:solidFill>
                  <a:schemeClr val="accent5">
                    <a:lumMod val="50000"/>
                  </a:schemeClr>
                </a:solidFill>
              </a:rPr>
              <a:t>10401 - Počet vytvořených pracovních míst</a:t>
            </a:r>
          </a:p>
          <a:p>
            <a:pPr marL="685800" lvl="1">
              <a:spcAft>
                <a:spcPts val="600"/>
              </a:spcAft>
              <a:buBlip>
                <a:blip r:embed="rId2"/>
              </a:buBlip>
            </a:pPr>
            <a:r>
              <a:rPr lang="cs-CZ" sz="1400" dirty="0">
                <a:solidFill>
                  <a:schemeClr val="accent5">
                    <a:lumMod val="50000"/>
                  </a:schemeClr>
                </a:solidFill>
              </a:rPr>
              <a:t>21404 - Změna tržeb příjemce v souvislosti s podporou</a:t>
            </a:r>
          </a:p>
          <a:p>
            <a:pPr marL="0" indent="0">
              <a:buNone/>
            </a:pPr>
            <a:endParaRPr lang="cs-CZ" sz="1800" dirty="0"/>
          </a:p>
        </p:txBody>
      </p:sp>
    </p:spTree>
    <p:extLst>
      <p:ext uri="{BB962C8B-B14F-4D97-AF65-F5344CB8AC3E}">
        <p14:creationId xmlns:p14="http://schemas.microsoft.com/office/powerpoint/2010/main" val="1077053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a:bodyPr>
          <a:lstStyle/>
          <a:p>
            <a:pPr algn="l"/>
            <a:r>
              <a:rPr lang="cs-CZ" sz="2800" dirty="0"/>
              <a:t>Forma a výše podpory</a:t>
            </a:r>
          </a:p>
        </p:txBody>
      </p:sp>
      <p:sp>
        <p:nvSpPr>
          <p:cNvPr id="3" name="Zástupný symbol pro obsah 2"/>
          <p:cNvSpPr>
            <a:spLocks noGrp="1"/>
          </p:cNvSpPr>
          <p:nvPr>
            <p:ph idx="1"/>
          </p:nvPr>
        </p:nvSpPr>
        <p:spPr>
          <a:xfrm>
            <a:off x="611560" y="2132856"/>
            <a:ext cx="8229600" cy="4525963"/>
          </a:xfrm>
        </p:spPr>
        <p:txBody>
          <a:bodyPr/>
          <a:lstStyle/>
          <a:p>
            <a:pPr marL="285750" indent="-285750">
              <a:spcAft>
                <a:spcPts val="1800"/>
              </a:spcAft>
              <a:buBlip>
                <a:blip r:embed="rId2"/>
              </a:buBlip>
            </a:pPr>
            <a:r>
              <a:rPr lang="cs-CZ" sz="1800" dirty="0" smtClean="0">
                <a:solidFill>
                  <a:schemeClr val="accent5">
                    <a:lumMod val="50000"/>
                  </a:schemeClr>
                </a:solidFill>
              </a:rPr>
              <a:t>Výše podpory: 45 % způsobilých výdajů</a:t>
            </a:r>
          </a:p>
          <a:p>
            <a:pPr marL="285750" indent="-285750">
              <a:spcAft>
                <a:spcPts val="1800"/>
              </a:spcAft>
              <a:buBlip>
                <a:blip r:embed="rId2"/>
              </a:buBlip>
            </a:pPr>
            <a:r>
              <a:rPr lang="cs-CZ" sz="1800" dirty="0" smtClean="0">
                <a:solidFill>
                  <a:schemeClr val="accent5">
                    <a:lumMod val="50000"/>
                  </a:schemeClr>
                </a:solidFill>
              </a:rPr>
              <a:t>Min. dotace na jeden projekt: 1 mil. Kč</a:t>
            </a:r>
          </a:p>
          <a:p>
            <a:pPr marL="285750" indent="-285750">
              <a:spcAft>
                <a:spcPts val="1800"/>
              </a:spcAft>
              <a:buBlip>
                <a:blip r:embed="rId2"/>
              </a:buBlip>
            </a:pPr>
            <a:r>
              <a:rPr lang="cs-CZ" sz="1800" dirty="0" smtClean="0">
                <a:solidFill>
                  <a:schemeClr val="accent5">
                    <a:lumMod val="50000"/>
                  </a:schemeClr>
                </a:solidFill>
              </a:rPr>
              <a:t>Max. dotace na jeden projekt: 20 mil. Kč</a:t>
            </a:r>
          </a:p>
        </p:txBody>
      </p:sp>
    </p:spTree>
    <p:extLst>
      <p:ext uri="{BB962C8B-B14F-4D97-AF65-F5344CB8AC3E}">
        <p14:creationId xmlns:p14="http://schemas.microsoft.com/office/powerpoint/2010/main" val="354028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2800" dirty="0"/>
              <a:t>Základní data k II. Výzvě</a:t>
            </a:r>
          </a:p>
        </p:txBody>
      </p:sp>
      <p:sp>
        <p:nvSpPr>
          <p:cNvPr id="3" name="Zástupný symbol pro obsah 2"/>
          <p:cNvSpPr>
            <a:spLocks noGrp="1"/>
          </p:cNvSpPr>
          <p:nvPr>
            <p:ph idx="1"/>
          </p:nvPr>
        </p:nvSpPr>
        <p:spPr>
          <a:xfrm>
            <a:off x="395536" y="1124744"/>
            <a:ext cx="8229600" cy="3600399"/>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24. 10. 2016</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7. 11. 2016</a:t>
            </a:r>
          </a:p>
          <a:p>
            <a:pPr marL="285750" indent="-285750">
              <a:spcAft>
                <a:spcPts val="1800"/>
              </a:spcAft>
              <a:buBlip>
                <a:blip r:embed="rId2"/>
              </a:buBlip>
            </a:pPr>
            <a:r>
              <a:rPr lang="cs-CZ" sz="1800" dirty="0" smtClean="0">
                <a:solidFill>
                  <a:schemeClr val="accent5">
                    <a:lumMod val="50000"/>
                  </a:schemeClr>
                </a:solidFill>
              </a:rPr>
              <a:t>Datum ukončení příjmu žádostí o podporu: 31. 1. 2017</a:t>
            </a:r>
          </a:p>
          <a:p>
            <a:pPr marL="285750" indent="-285750">
              <a:spcAft>
                <a:spcPts val="1800"/>
              </a:spcAft>
              <a:buBlip>
                <a:blip r:embed="rId2"/>
              </a:buBlip>
            </a:pPr>
            <a:r>
              <a:rPr lang="cs-CZ" sz="1800" dirty="0" smtClean="0">
                <a:solidFill>
                  <a:schemeClr val="accent5">
                    <a:lumMod val="50000"/>
                  </a:schemeClr>
                </a:solidFill>
              </a:rPr>
              <a:t>MPO může zastavit příjem žádostí při dosažení hranice 600 mil. Kč dotace, nejdříve však po 14 dnech od zahájení příjmu žádostí</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Systém sběru žádostí – </a:t>
            </a:r>
            <a:r>
              <a:rPr lang="cs-CZ" sz="1800" dirty="0" smtClean="0">
                <a:solidFill>
                  <a:schemeClr val="accent5">
                    <a:lumMod val="50000"/>
                  </a:schemeClr>
                </a:solidFill>
              </a:rPr>
              <a:t>kolový</a:t>
            </a:r>
          </a:p>
          <a:p>
            <a:pPr marL="285750" indent="-285750">
              <a:spcAft>
                <a:spcPts val="1800"/>
              </a:spcAft>
              <a:buBlip>
                <a:blip r:embed="rId2"/>
              </a:buBlip>
            </a:pPr>
            <a:r>
              <a:rPr lang="cs-CZ" sz="1800" dirty="0" smtClean="0">
                <a:solidFill>
                  <a:schemeClr val="accent5">
                    <a:lumMod val="50000"/>
                  </a:schemeClr>
                </a:solidFill>
              </a:rPr>
              <a:t>Žádost jednokolová</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450 mil Kč </a:t>
            </a: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Realizace max. 36 měsíců</a:t>
            </a:r>
          </a:p>
          <a:p>
            <a:pPr marL="285750" indent="-285750">
              <a:spcAft>
                <a:spcPts val="1800"/>
              </a:spcAft>
              <a:buBlip>
                <a:blip r:embed="rId2"/>
              </a:buBlip>
            </a:pPr>
            <a:r>
              <a:rPr lang="cs-CZ" sz="1800" dirty="0" smtClean="0">
                <a:solidFill>
                  <a:schemeClr val="accent5">
                    <a:lumMod val="50000"/>
                  </a:schemeClr>
                </a:solidFill>
              </a:rPr>
              <a:t>Realizace do 31.1. 2020</a:t>
            </a:r>
            <a:endParaRPr lang="cs-CZ" sz="1800" dirty="0">
              <a:solidFill>
                <a:schemeClr val="accent5">
                  <a:lumMod val="50000"/>
                </a:schemeClr>
              </a:solidFill>
            </a:endParaRPr>
          </a:p>
        </p:txBody>
      </p:sp>
    </p:spTree>
    <p:extLst>
      <p:ext uri="{BB962C8B-B14F-4D97-AF65-F5344CB8AC3E}">
        <p14:creationId xmlns:p14="http://schemas.microsoft.com/office/powerpoint/2010/main" val="1102434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přílohy</a:t>
            </a:r>
            <a:br>
              <a:rPr lang="cs-CZ" sz="2800" dirty="0"/>
            </a:br>
            <a:r>
              <a:rPr lang="cs-CZ" sz="2000" dirty="0"/>
              <a:t>Žádost o podporu</a:t>
            </a:r>
            <a:endParaRPr lang="cs-CZ" sz="2800" dirty="0"/>
          </a:p>
        </p:txBody>
      </p:sp>
      <p:sp>
        <p:nvSpPr>
          <p:cNvPr id="3" name="Zástupný symbol pro obsah 2"/>
          <p:cNvSpPr>
            <a:spLocks noGrp="1"/>
          </p:cNvSpPr>
          <p:nvPr>
            <p:ph idx="1"/>
          </p:nvPr>
        </p:nvSpPr>
        <p:spPr>
          <a:xfrm>
            <a:off x="457200" y="1600200"/>
            <a:ext cx="8229600" cy="4709120"/>
          </a:xfrm>
        </p:spPr>
        <p:txBody>
          <a:bodyPr/>
          <a:lstStyle/>
          <a:p>
            <a:pPr lvl="0"/>
            <a:r>
              <a:rPr lang="cs-CZ" sz="1800" dirty="0">
                <a:solidFill>
                  <a:schemeClr val="accent5">
                    <a:lumMod val="50000"/>
                  </a:schemeClr>
                </a:solidFill>
              </a:rPr>
              <a:t>Podnikatelský záměr, zpracovaný podle osnovy uvedené v Pravidlech pro žadatele a příjemce </a:t>
            </a:r>
            <a:r>
              <a:rPr lang="cs-CZ" sz="1800" dirty="0" smtClean="0">
                <a:solidFill>
                  <a:schemeClr val="accent5">
                    <a:lumMod val="50000"/>
                  </a:schemeClr>
                </a:solidFill>
              </a:rPr>
              <a:t>dotace - zvláštní </a:t>
            </a:r>
            <a:r>
              <a:rPr lang="cs-CZ" sz="1800" dirty="0">
                <a:solidFill>
                  <a:schemeClr val="accent5">
                    <a:lumMod val="50000"/>
                  </a:schemeClr>
                </a:solidFill>
              </a:rPr>
              <a:t>část.</a:t>
            </a:r>
          </a:p>
          <a:p>
            <a:pPr lvl="0"/>
            <a:r>
              <a:rPr lang="cs-CZ" sz="1800" dirty="0">
                <a:solidFill>
                  <a:schemeClr val="accent5">
                    <a:lumMod val="50000"/>
                  </a:schemeClr>
                </a:solidFill>
              </a:rPr>
              <a:t>Prohlášení k žádosti o podporu </a:t>
            </a:r>
            <a:r>
              <a:rPr lang="cs-CZ" sz="1800" dirty="0" smtClean="0">
                <a:solidFill>
                  <a:schemeClr val="accent5">
                    <a:lumMod val="50000"/>
                  </a:schemeClr>
                </a:solidFill>
              </a:rPr>
              <a:t>bez </a:t>
            </a:r>
            <a:r>
              <a:rPr lang="cs-CZ" sz="1800" dirty="0">
                <a:solidFill>
                  <a:schemeClr val="accent5">
                    <a:lumMod val="50000"/>
                  </a:schemeClr>
                </a:solidFill>
              </a:rPr>
              <a:t>de </a:t>
            </a:r>
            <a:r>
              <a:rPr lang="cs-CZ" sz="1800" dirty="0" err="1" smtClean="0">
                <a:solidFill>
                  <a:schemeClr val="accent5">
                    <a:lumMod val="50000"/>
                  </a:schemeClr>
                </a:solidFill>
              </a:rPr>
              <a:t>minimis</a:t>
            </a:r>
            <a:endParaRPr lang="cs-CZ" sz="1800" dirty="0">
              <a:solidFill>
                <a:schemeClr val="accent5">
                  <a:lumMod val="50000"/>
                </a:schemeClr>
              </a:solidFill>
            </a:endParaRPr>
          </a:p>
          <a:p>
            <a:pPr lvl="0"/>
            <a:r>
              <a:rPr lang="cs-CZ" sz="1800" dirty="0">
                <a:solidFill>
                  <a:schemeClr val="accent5">
                    <a:lumMod val="50000"/>
                  </a:schemeClr>
                </a:solidFill>
              </a:rPr>
              <a:t>Formulář </a:t>
            </a:r>
            <a:r>
              <a:rPr lang="cs-CZ" sz="1800" dirty="0" smtClean="0">
                <a:solidFill>
                  <a:schemeClr val="accent5">
                    <a:lumMod val="50000"/>
                  </a:schemeClr>
                </a:solidFill>
              </a:rPr>
              <a:t>finanční analýzy</a:t>
            </a:r>
            <a:endParaRPr lang="cs-CZ" sz="1800" dirty="0">
              <a:solidFill>
                <a:schemeClr val="accent5">
                  <a:lumMod val="50000"/>
                </a:schemeClr>
              </a:solidFill>
            </a:endParaRPr>
          </a:p>
          <a:p>
            <a:pPr lvl="0"/>
            <a:r>
              <a:rPr lang="cs-CZ" sz="1800" dirty="0">
                <a:solidFill>
                  <a:schemeClr val="accent5">
                    <a:lumMod val="50000"/>
                  </a:schemeClr>
                </a:solidFill>
              </a:rPr>
              <a:t>Rozvaha a Výkaz zisku a ztráty za poslední 3 uzavřená účetní období.</a:t>
            </a:r>
          </a:p>
          <a:p>
            <a:pPr lvl="0"/>
            <a:r>
              <a:rPr lang="cs-CZ" sz="1800" dirty="0">
                <a:solidFill>
                  <a:schemeClr val="accent5">
                    <a:lumMod val="50000"/>
                  </a:schemeClr>
                </a:solidFill>
              </a:rPr>
              <a:t>Příloha k účetní závěrce za poslední uzavřené účetní období.</a:t>
            </a:r>
          </a:p>
        </p:txBody>
      </p:sp>
    </p:spTree>
    <p:extLst>
      <p:ext uri="{BB962C8B-B14F-4D97-AF65-F5344CB8AC3E}">
        <p14:creationId xmlns:p14="http://schemas.microsoft.com/office/powerpoint/2010/main" val="52015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Shrnutí rozdílů oproti Výzvě </a:t>
            </a:r>
            <a:r>
              <a:rPr lang="cs-CZ" sz="2800" dirty="0" smtClean="0"/>
              <a:t>III</a:t>
            </a:r>
            <a:endParaRPr lang="cs-CZ" sz="2000" dirty="0"/>
          </a:p>
        </p:txBody>
      </p:sp>
      <p:sp>
        <p:nvSpPr>
          <p:cNvPr id="3" name="Zástupný symbol pro obsah 2"/>
          <p:cNvSpPr>
            <a:spLocks noGrp="1"/>
          </p:cNvSpPr>
          <p:nvPr>
            <p:ph idx="1"/>
          </p:nvPr>
        </p:nvSpPr>
        <p:spPr>
          <a:xfrm>
            <a:off x="457200" y="1268760"/>
            <a:ext cx="8229600" cy="5184576"/>
          </a:xfrm>
        </p:spPr>
        <p:txBody>
          <a:bodyPr/>
          <a:lstStyle/>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Průběžná </a:t>
            </a:r>
            <a:r>
              <a:rPr lang="cs-CZ" sz="1800" dirty="0">
                <a:solidFill>
                  <a:schemeClr val="accent5">
                    <a:lumMod val="50000"/>
                  </a:schemeClr>
                </a:solidFill>
              </a:rPr>
              <a:t>výzva</a:t>
            </a:r>
          </a:p>
          <a:p>
            <a:pPr marL="285750" indent="-285750">
              <a:spcBef>
                <a:spcPts val="1200"/>
              </a:spcBef>
              <a:buBlip>
                <a:blip r:embed="rId2"/>
              </a:buBlip>
            </a:pPr>
            <a:r>
              <a:rPr lang="cs-CZ" sz="1800" dirty="0" smtClean="0">
                <a:solidFill>
                  <a:schemeClr val="accent5">
                    <a:lumMod val="50000"/>
                  </a:schemeClr>
                </a:solidFill>
              </a:rPr>
              <a:t>Žadatelem může být pouze malý </a:t>
            </a:r>
            <a:r>
              <a:rPr lang="cs-CZ" sz="1800" dirty="0" smtClean="0">
                <a:solidFill>
                  <a:schemeClr val="accent5">
                    <a:lumMod val="50000"/>
                  </a:schemeClr>
                </a:solidFill>
              </a:rPr>
              <a:t>podnik (do 50 </a:t>
            </a:r>
            <a:r>
              <a:rPr lang="cs-CZ" sz="1800" dirty="0" err="1" smtClean="0">
                <a:solidFill>
                  <a:schemeClr val="accent5">
                    <a:lumMod val="50000"/>
                  </a:schemeClr>
                </a:solidFill>
              </a:rPr>
              <a:t>zam-ců</a:t>
            </a:r>
            <a:r>
              <a:rPr lang="cs-CZ" sz="1800" dirty="0" smtClean="0">
                <a:solidFill>
                  <a:schemeClr val="accent5">
                    <a:lumMod val="50000"/>
                  </a:schemeClr>
                </a:solidFill>
              </a:rPr>
              <a:t>)</a:t>
            </a:r>
            <a:endParaRPr lang="cs-CZ" sz="1800" dirty="0" smtClean="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Žadatel musí mít uzavřeny minimálně 3 účetní období</a:t>
            </a:r>
          </a:p>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endParaRPr lang="cs-CZ" sz="1800" dirty="0" smtClean="0">
              <a:solidFill>
                <a:schemeClr val="accent5">
                  <a:lumMod val="50000"/>
                </a:schemeClr>
              </a:solidFill>
            </a:endParaRPr>
          </a:p>
          <a:p>
            <a:pPr marL="0" indent="0">
              <a:spcBef>
                <a:spcPts val="1200"/>
              </a:spcBef>
              <a:buNone/>
            </a:pPr>
            <a:endParaRPr lang="cs-CZ" sz="1800" dirty="0" smtClean="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1626423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Technologie V.</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406416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Základní data </a:t>
            </a:r>
            <a:r>
              <a:rPr lang="cs-CZ" sz="2800" dirty="0" smtClean="0"/>
              <a:t>k V. </a:t>
            </a:r>
            <a:r>
              <a:rPr lang="cs-CZ" sz="2800" dirty="0" smtClean="0"/>
              <a:t>Výzvě (pro začínající podnikatele)</a:t>
            </a:r>
            <a:endParaRPr lang="cs-CZ" sz="2800" dirty="0"/>
          </a:p>
        </p:txBody>
      </p:sp>
      <p:sp>
        <p:nvSpPr>
          <p:cNvPr id="3" name="Zástupný symbol pro obsah 2"/>
          <p:cNvSpPr>
            <a:spLocks noGrp="1"/>
          </p:cNvSpPr>
          <p:nvPr>
            <p:ph idx="1"/>
          </p:nvPr>
        </p:nvSpPr>
        <p:spPr>
          <a:xfrm>
            <a:off x="611560" y="1844824"/>
            <a:ext cx="8229600" cy="3456383"/>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10. </a:t>
            </a:r>
            <a:r>
              <a:rPr lang="cs-CZ" sz="1800" dirty="0" smtClean="0">
                <a:solidFill>
                  <a:schemeClr val="accent5">
                    <a:lumMod val="50000"/>
                  </a:schemeClr>
                </a:solidFill>
              </a:rPr>
              <a:t>11.</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listopad/prosinec 2016</a:t>
            </a:r>
          </a:p>
          <a:p>
            <a:pPr marL="285750" indent="-285750">
              <a:spcAft>
                <a:spcPts val="1800"/>
              </a:spcAft>
              <a:buBlip>
                <a:blip r:embed="rId2"/>
              </a:buBlip>
            </a:pPr>
            <a:r>
              <a:rPr lang="cs-CZ" sz="1800" dirty="0" smtClean="0">
                <a:solidFill>
                  <a:schemeClr val="accent5">
                    <a:lumMod val="50000"/>
                  </a:schemeClr>
                </a:solidFill>
              </a:rPr>
              <a:t>Systém </a:t>
            </a:r>
            <a:r>
              <a:rPr lang="cs-CZ" sz="1800" dirty="0">
                <a:solidFill>
                  <a:schemeClr val="accent5">
                    <a:lumMod val="50000"/>
                  </a:schemeClr>
                </a:solidFill>
              </a:rPr>
              <a:t>sběru žádostí – </a:t>
            </a:r>
            <a:r>
              <a:rPr lang="cs-CZ" sz="1800" dirty="0" smtClean="0">
                <a:solidFill>
                  <a:schemeClr val="accent5">
                    <a:lumMod val="50000"/>
                  </a:schemeClr>
                </a:solidFill>
              </a:rPr>
              <a:t>průběžný</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a:t>
            </a:r>
            <a:r>
              <a:rPr lang="cs-CZ" sz="1800" dirty="0" smtClean="0">
                <a:solidFill>
                  <a:schemeClr val="accent5">
                    <a:lumMod val="50000"/>
                  </a:schemeClr>
                </a:solidFill>
              </a:rPr>
              <a:t>250 mil. Kč</a:t>
            </a:r>
            <a:endParaRPr lang="cs-CZ" sz="1800" dirty="0">
              <a:solidFill>
                <a:schemeClr val="accent5">
                  <a:lumMod val="50000"/>
                </a:schemeClr>
              </a:solidFill>
            </a:endParaRPr>
          </a:p>
        </p:txBody>
      </p:sp>
    </p:spTree>
    <p:extLst>
      <p:ext uri="{BB962C8B-B14F-4D97-AF65-F5344CB8AC3E}">
        <p14:creationId xmlns:p14="http://schemas.microsoft.com/office/powerpoint/2010/main" val="383926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Příjemce </a:t>
            </a:r>
            <a:r>
              <a:rPr lang="cs-CZ" sz="2800" dirty="0"/>
              <a:t>podpory</a:t>
            </a:r>
          </a:p>
        </p:txBody>
      </p:sp>
      <p:sp>
        <p:nvSpPr>
          <p:cNvPr id="3" name="Zástupný symbol pro obsah 2"/>
          <p:cNvSpPr>
            <a:spLocks noGrp="1"/>
          </p:cNvSpPr>
          <p:nvPr>
            <p:ph idx="1"/>
          </p:nvPr>
        </p:nvSpPr>
        <p:spPr>
          <a:xfrm>
            <a:off x="457200" y="1268760"/>
            <a:ext cx="8229600" cy="4857403"/>
          </a:xfrm>
        </p:spPr>
        <p:txBody>
          <a:bodyPr/>
          <a:lstStyle/>
          <a:p>
            <a:pPr marL="285750" lvl="0" indent="-285750">
              <a:spcAft>
                <a:spcPts val="1800"/>
              </a:spcAft>
              <a:buBlip>
                <a:blip r:embed="rId2"/>
              </a:buBlip>
            </a:pPr>
            <a:r>
              <a:rPr lang="cs-CZ" sz="1800" b="1" dirty="0" smtClean="0">
                <a:solidFill>
                  <a:srgbClr val="FF0000"/>
                </a:solidFill>
              </a:rPr>
              <a:t>MP</a:t>
            </a:r>
            <a:r>
              <a:rPr lang="cs-CZ" sz="1800" dirty="0" smtClean="0">
                <a:solidFill>
                  <a:schemeClr val="accent5">
                    <a:lumMod val="50000"/>
                  </a:schemeClr>
                </a:solidFill>
              </a:rPr>
              <a:t>, právní forma dle Výzvy</a:t>
            </a:r>
          </a:p>
          <a:p>
            <a:pPr marL="285750" lvl="0" indent="-285750">
              <a:spcAft>
                <a:spcPts val="1800"/>
              </a:spcAft>
              <a:buBlip>
                <a:blip r:embed="rId2"/>
              </a:buBlip>
            </a:pPr>
            <a:r>
              <a:rPr lang="cs-CZ" sz="1800" dirty="0">
                <a:solidFill>
                  <a:schemeClr val="accent5">
                    <a:lumMod val="50000"/>
                  </a:schemeClr>
                </a:solidFill>
              </a:rPr>
              <a:t>O</a:t>
            </a:r>
            <a:r>
              <a:rPr lang="cs-CZ" sz="1800" dirty="0" smtClean="0">
                <a:solidFill>
                  <a:schemeClr val="accent5">
                    <a:lumMod val="50000"/>
                  </a:schemeClr>
                </a:solidFill>
              </a:rPr>
              <a:t>právněn </a:t>
            </a:r>
            <a:r>
              <a:rPr lang="cs-CZ" sz="1800" dirty="0">
                <a:solidFill>
                  <a:schemeClr val="accent5">
                    <a:lumMod val="50000"/>
                  </a:schemeClr>
                </a:solidFill>
              </a:rPr>
              <a:t>k podnikání odpovídajícímu podporované ekonomické činnosti, k jejímuž uskutečňování je realizován projekt </a:t>
            </a:r>
          </a:p>
          <a:p>
            <a:pPr marL="285750" lvl="0" indent="-285750">
              <a:spcAft>
                <a:spcPts val="1800"/>
              </a:spcAft>
              <a:buBlip>
                <a:blip r:embed="rId2"/>
              </a:buBlip>
            </a:pPr>
            <a:r>
              <a:rPr lang="cs-CZ" sz="1800" dirty="0">
                <a:solidFill>
                  <a:schemeClr val="accent5">
                    <a:lumMod val="50000"/>
                  </a:schemeClr>
                </a:solidFill>
              </a:rPr>
              <a:t>R</a:t>
            </a:r>
            <a:r>
              <a:rPr lang="cs-CZ" sz="1800" dirty="0" smtClean="0">
                <a:solidFill>
                  <a:schemeClr val="accent5">
                    <a:lumMod val="50000"/>
                  </a:schemeClr>
                </a:solidFill>
              </a:rPr>
              <a:t>egistrován </a:t>
            </a:r>
            <a:r>
              <a:rPr lang="cs-CZ" sz="1800" dirty="0">
                <a:solidFill>
                  <a:schemeClr val="accent5">
                    <a:lumMod val="50000"/>
                  </a:schemeClr>
                </a:solidFill>
              </a:rPr>
              <a:t>jako poplatník daně z příjmu v některém z členských států EU, nemá nedoplatky vůči vybraným institucím</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nedoplatky z titulu mzdových nároků </a:t>
            </a:r>
            <a:r>
              <a:rPr lang="cs-CZ" sz="1800" dirty="0" smtClean="0">
                <a:solidFill>
                  <a:schemeClr val="accent5">
                    <a:lumMod val="50000"/>
                  </a:schemeClr>
                </a:solidFill>
              </a:rPr>
              <a:t>svých </a:t>
            </a:r>
            <a:r>
              <a:rPr lang="cs-CZ" sz="1800" dirty="0">
                <a:solidFill>
                  <a:schemeClr val="accent5">
                    <a:lumMod val="50000"/>
                  </a:schemeClr>
                </a:solidFill>
              </a:rPr>
              <a:t>zaměstnanců</a:t>
            </a:r>
          </a:p>
          <a:p>
            <a:pPr marL="285750" lvl="0" indent="-285750">
              <a:spcAft>
                <a:spcPts val="1800"/>
              </a:spcAft>
              <a:buBlip>
                <a:blip r:embed="rId2"/>
              </a:buBlip>
            </a:pPr>
            <a:r>
              <a:rPr lang="cs-CZ" sz="1800" dirty="0">
                <a:solidFill>
                  <a:schemeClr val="accent5">
                    <a:lumMod val="50000"/>
                  </a:schemeClr>
                </a:solidFill>
              </a:rPr>
              <a:t>N</a:t>
            </a:r>
            <a:r>
              <a:rPr lang="cs-CZ" sz="1800" dirty="0" smtClean="0">
                <a:solidFill>
                  <a:schemeClr val="accent5">
                    <a:lumMod val="50000"/>
                  </a:schemeClr>
                </a:solidFill>
              </a:rPr>
              <a:t>emá </a:t>
            </a:r>
            <a:r>
              <a:rPr lang="cs-CZ" sz="1800" dirty="0">
                <a:solidFill>
                  <a:schemeClr val="accent5">
                    <a:lumMod val="50000"/>
                  </a:schemeClr>
                </a:solidFill>
              </a:rPr>
              <a:t>neuhrazený závazek vzniklý na základě inkasního příkazu vstaveného v návaznosti na rozhodnutí </a:t>
            </a:r>
            <a:r>
              <a:rPr lang="cs-CZ" sz="1800" dirty="0" smtClean="0">
                <a:solidFill>
                  <a:schemeClr val="accent5">
                    <a:lumMod val="50000"/>
                  </a:schemeClr>
                </a:solidFill>
              </a:rPr>
              <a:t>Komise</a:t>
            </a:r>
          </a:p>
          <a:p>
            <a:pPr marL="285750" lvl="0" indent="-285750">
              <a:spcAft>
                <a:spcPts val="1800"/>
              </a:spcAft>
              <a:buBlip>
                <a:blip r:embed="rId2"/>
              </a:buBlip>
            </a:pPr>
            <a:r>
              <a:rPr lang="cs-CZ" sz="1800" b="1" dirty="0" smtClean="0">
                <a:solidFill>
                  <a:srgbClr val="FF0000"/>
                </a:solidFill>
              </a:rPr>
              <a:t>Podnikatelská historie musí být max. 3 roky, tato podmínka se vztahuje na všechny jednatele i společníky bez rozdílu velikosti majetkových práv společnosti</a:t>
            </a:r>
          </a:p>
          <a:p>
            <a:pPr marL="457200" lvl="1" indent="0">
              <a:buNone/>
            </a:pPr>
            <a:endParaRPr lang="cs-CZ" sz="1800" dirty="0"/>
          </a:p>
        </p:txBody>
      </p:sp>
    </p:spTree>
    <p:extLst>
      <p:ext uri="{BB962C8B-B14F-4D97-AF65-F5344CB8AC3E}">
        <p14:creationId xmlns:p14="http://schemas.microsoft.com/office/powerpoint/2010/main" val="1381030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p:txBody>
          <a:bodyPr/>
          <a:lstStyle/>
          <a:p>
            <a:pPr marL="285750" indent="-285750" algn="just">
              <a:spcAft>
                <a:spcPts val="600"/>
              </a:spcAft>
              <a:buBlip>
                <a:blip r:embed="rId2"/>
              </a:buBlip>
            </a:pPr>
            <a:r>
              <a:rPr lang="cs-CZ" sz="1800" dirty="0">
                <a:solidFill>
                  <a:schemeClr val="accent5">
                    <a:lumMod val="50000"/>
                  </a:schemeClr>
                </a:solidFill>
              </a:rPr>
              <a:t>Dlouhodobý hmotný majetek (hmotný majetek u příjemců vedoucích daňovou evidenci) - nákup strojů, zařízení, technologií, HW a vybavení, které nebyly předmětem odpisu, včetně nezbytného software zajišťujícího jejich funkčnost.</a:t>
            </a:r>
          </a:p>
          <a:p>
            <a:pPr marL="285750" lvl="0" indent="-285750" algn="just">
              <a:spcAft>
                <a:spcPts val="600"/>
              </a:spcAft>
              <a:buBlip>
                <a:blip r:embed="rId2"/>
              </a:buBlip>
            </a:pPr>
            <a:r>
              <a:rPr lang="cs-CZ" sz="1800" dirty="0">
                <a:solidFill>
                  <a:schemeClr val="accent5">
                    <a:lumMod val="50000"/>
                  </a:schemeClr>
                </a:solidFill>
              </a:rPr>
              <a:t>Dlouhodobý nehmotný majetek - náklady na pořízení patentových licencí nezbytných pro řádný provoz strojů a zařízení a náklady na SW s vazbou na pořízené stroje, zařízení a výstupy v rámci předmětného projektu.</a:t>
            </a:r>
          </a:p>
          <a:p>
            <a:pPr marL="285750" indent="-285750" algn="just">
              <a:spcAft>
                <a:spcPts val="600"/>
              </a:spcAft>
              <a:buBlip>
                <a:blip r:embed="rId2"/>
              </a:buBlip>
            </a:pPr>
            <a:r>
              <a:rPr lang="cs-CZ" sz="1800" dirty="0">
                <a:solidFill>
                  <a:schemeClr val="accent5">
                    <a:lumMod val="50000"/>
                  </a:schemeClr>
                </a:solidFill>
              </a:rPr>
              <a:t> </a:t>
            </a:r>
            <a:r>
              <a:rPr lang="cs-CZ" sz="1800" dirty="0" smtClean="0">
                <a:solidFill>
                  <a:schemeClr val="accent5">
                    <a:lumMod val="50000"/>
                  </a:schemeClr>
                </a:solidFill>
              </a:rPr>
              <a:t>Drobný hmotný a nehmotný majetek – v případě, že předmětem projektu je nákup dl. hmotného či nehmotného majetku; náklady na jeho pořízení nesmí překročit   50 % celkových způsobilých výdajů</a:t>
            </a:r>
            <a:endParaRPr lang="cs-CZ" sz="1800" dirty="0"/>
          </a:p>
          <a:p>
            <a:pPr marL="285750" indent="-285750">
              <a:spcAft>
                <a:spcPts val="600"/>
              </a:spcAft>
              <a:buBlip>
                <a:blip r:embed="rId2"/>
              </a:buBlip>
            </a:pPr>
            <a:endParaRPr lang="cs-CZ" sz="1800" dirty="0">
              <a:solidFill>
                <a:schemeClr val="accent5">
                  <a:lumMod val="50000"/>
                </a:schemeClr>
              </a:solidFill>
            </a:endParaRPr>
          </a:p>
          <a:p>
            <a:pPr marL="285750" indent="-285750">
              <a:spcAft>
                <a:spcPts val="600"/>
              </a:spcAft>
              <a:buBlip>
                <a:blip r:embed="rId2"/>
              </a:buBlip>
            </a:pPr>
            <a:endParaRPr lang="cs-CZ" sz="1800" dirty="0">
              <a:solidFill>
                <a:schemeClr val="accent5">
                  <a:lumMod val="50000"/>
                </a:schemeClr>
              </a:solidFill>
            </a:endParaRPr>
          </a:p>
          <a:p>
            <a:endParaRPr lang="cs-CZ" sz="1400" dirty="0"/>
          </a:p>
        </p:txBody>
      </p:sp>
    </p:spTree>
    <p:extLst>
      <p:ext uri="{BB962C8B-B14F-4D97-AF65-F5344CB8AC3E}">
        <p14:creationId xmlns:p14="http://schemas.microsoft.com/office/powerpoint/2010/main" val="2137103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2800" dirty="0"/>
              <a:t>Podmínky projektu</a:t>
            </a:r>
          </a:p>
        </p:txBody>
      </p:sp>
      <p:sp>
        <p:nvSpPr>
          <p:cNvPr id="3" name="Zástupný symbol pro obsah 2"/>
          <p:cNvSpPr>
            <a:spLocks noGrp="1"/>
          </p:cNvSpPr>
          <p:nvPr>
            <p:ph idx="1"/>
          </p:nvPr>
        </p:nvSpPr>
        <p:spPr>
          <a:xfrm>
            <a:off x="457200" y="1124744"/>
            <a:ext cx="8229600" cy="4958011"/>
          </a:xfrm>
        </p:spPr>
        <p:txBody>
          <a:bodyPr/>
          <a:lstStyle/>
          <a:p>
            <a:pPr marL="285750" lvl="0" indent="-285750">
              <a:spcAft>
                <a:spcPts val="600"/>
              </a:spcAft>
              <a:buBlip>
                <a:blip r:embed="rId2"/>
              </a:buBlip>
            </a:pPr>
            <a:r>
              <a:rPr lang="cs-CZ" sz="1800" dirty="0">
                <a:solidFill>
                  <a:schemeClr val="accent5">
                    <a:lumMod val="50000"/>
                  </a:schemeClr>
                </a:solidFill>
              </a:rPr>
              <a:t>Realizace projektu na území ČR mimo hlavního města </a:t>
            </a:r>
            <a:r>
              <a:rPr lang="cs-CZ" sz="1800" dirty="0" smtClean="0">
                <a:solidFill>
                  <a:schemeClr val="accent5">
                    <a:lumMod val="50000"/>
                  </a:schemeClr>
                </a:solidFill>
              </a:rPr>
              <a:t>Prahy</a:t>
            </a:r>
          </a:p>
          <a:p>
            <a:pPr marL="285750" lvl="0" indent="-285750">
              <a:spcAft>
                <a:spcPts val="600"/>
              </a:spcAft>
              <a:buBlip>
                <a:blip r:embed="rId2"/>
              </a:buBlip>
            </a:pPr>
            <a:r>
              <a:rPr lang="cs-CZ" sz="1800" dirty="0" smtClean="0">
                <a:solidFill>
                  <a:schemeClr val="accent5">
                    <a:lumMod val="50000"/>
                  </a:schemeClr>
                </a:solidFill>
              </a:rPr>
              <a:t>Indikátory povinné k naplnění (závazné):</a:t>
            </a:r>
            <a:endParaRPr lang="cs-CZ" sz="1800" dirty="0">
              <a:solidFill>
                <a:schemeClr val="accent5">
                  <a:lumMod val="50000"/>
                </a:schemeClr>
              </a:solidFill>
            </a:endParaRPr>
          </a:p>
          <a:p>
            <a:pPr marL="685800" lvl="1">
              <a:spcAft>
                <a:spcPts val="600"/>
              </a:spcAft>
              <a:buBlip>
                <a:blip r:embed="rId2"/>
              </a:buBlip>
            </a:pPr>
            <a:r>
              <a:rPr lang="cs-CZ" sz="1400" dirty="0">
                <a:solidFill>
                  <a:schemeClr val="accent5">
                    <a:lumMod val="50000"/>
                  </a:schemeClr>
                </a:solidFill>
              </a:rPr>
              <a:t>24301 - Počet instalovaných technologií</a:t>
            </a:r>
          </a:p>
          <a:p>
            <a:pPr marL="685800" lvl="1">
              <a:spcAft>
                <a:spcPts val="600"/>
              </a:spcAft>
              <a:buBlip>
                <a:blip r:embed="rId2"/>
              </a:buBlip>
            </a:pPr>
            <a:r>
              <a:rPr lang="cs-CZ" sz="1400" dirty="0">
                <a:solidFill>
                  <a:schemeClr val="accent5">
                    <a:lumMod val="50000"/>
                  </a:schemeClr>
                </a:solidFill>
              </a:rPr>
              <a:t>10401 - Počet vytvořených pracovních míst</a:t>
            </a:r>
          </a:p>
          <a:p>
            <a:pPr marL="685800" lvl="1">
              <a:spcAft>
                <a:spcPts val="600"/>
              </a:spcAft>
              <a:buBlip>
                <a:blip r:embed="rId2"/>
              </a:buBlip>
            </a:pPr>
            <a:r>
              <a:rPr lang="cs-CZ" sz="1400" dirty="0">
                <a:solidFill>
                  <a:schemeClr val="accent5">
                    <a:lumMod val="50000"/>
                  </a:schemeClr>
                </a:solidFill>
              </a:rPr>
              <a:t>21404 - Změna tržeb příjemce v souvislosti s </a:t>
            </a:r>
            <a:r>
              <a:rPr lang="cs-CZ" sz="1400" dirty="0" smtClean="0">
                <a:solidFill>
                  <a:schemeClr val="accent5">
                    <a:lumMod val="50000"/>
                  </a:schemeClr>
                </a:solidFill>
              </a:rPr>
              <a:t>podporou</a:t>
            </a:r>
            <a:endParaRPr lang="cs-CZ" sz="1400" dirty="0">
              <a:solidFill>
                <a:schemeClr val="accent5">
                  <a:lumMod val="50000"/>
                </a:schemeClr>
              </a:solidFill>
            </a:endParaRPr>
          </a:p>
          <a:p>
            <a:pPr marL="285750" indent="-285750">
              <a:spcAft>
                <a:spcPts val="600"/>
              </a:spcAft>
              <a:buBlip>
                <a:blip r:embed="rId2"/>
              </a:buBlip>
            </a:pPr>
            <a:r>
              <a:rPr lang="cs-CZ" sz="1800" dirty="0" smtClean="0">
                <a:solidFill>
                  <a:schemeClr val="accent5">
                    <a:lumMod val="50000"/>
                  </a:schemeClr>
                </a:solidFill>
              </a:rPr>
              <a:t>Žadatel má povinnost k žádosti o platbu doložit, že </a:t>
            </a:r>
            <a:r>
              <a:rPr lang="cs-CZ" sz="1800" b="1" dirty="0" smtClean="0">
                <a:solidFill>
                  <a:srgbClr val="FF0000"/>
                </a:solidFill>
              </a:rPr>
              <a:t>vytvořil min. 1 pracovní místo</a:t>
            </a:r>
            <a:r>
              <a:rPr lang="cs-CZ" sz="1800" dirty="0" smtClean="0">
                <a:solidFill>
                  <a:schemeClr val="accent5">
                    <a:lumMod val="50000"/>
                  </a:schemeClr>
                </a:solidFill>
              </a:rPr>
              <a:t>, při nesplnění této povinnosti bude žadateli vyměřena sankce 10 % ze získané podpory</a:t>
            </a:r>
          </a:p>
          <a:p>
            <a:pPr marL="285750" indent="-285750">
              <a:spcAft>
                <a:spcPts val="600"/>
              </a:spcAft>
              <a:buBlip>
                <a:blip r:embed="rId2"/>
              </a:buBlip>
            </a:pPr>
            <a:r>
              <a:rPr lang="cs-CZ" sz="1800" dirty="0" smtClean="0">
                <a:solidFill>
                  <a:schemeClr val="accent5">
                    <a:lumMod val="50000"/>
                  </a:schemeClr>
                </a:solidFill>
              </a:rPr>
              <a:t>Žadatel má povinnost do 12 měsíců od ukončení projektu </a:t>
            </a:r>
            <a:r>
              <a:rPr lang="cs-CZ" sz="1800" b="1" dirty="0" smtClean="0">
                <a:solidFill>
                  <a:srgbClr val="FF0000"/>
                </a:solidFill>
              </a:rPr>
              <a:t>zvýšit tržby minimálně o 5 % </a:t>
            </a:r>
            <a:r>
              <a:rPr lang="cs-CZ" sz="1800" dirty="0" smtClean="0">
                <a:solidFill>
                  <a:schemeClr val="accent5">
                    <a:lumMod val="50000"/>
                  </a:schemeClr>
                </a:solidFill>
              </a:rPr>
              <a:t>oproti hodnotě vykázané v posledním účetně uzavřeném období před podáním žádosti o podporu. Při nesplnění této povinnosti bude žadateli vyměřena sankce   10 % (ev. 8 % či 5 %, bude záležet na míře nesplnění) ze získané podpory.</a:t>
            </a:r>
          </a:p>
          <a:p>
            <a:pPr marL="285750" indent="-285750">
              <a:spcAft>
                <a:spcPts val="600"/>
              </a:spcAft>
              <a:buBlip>
                <a:blip r:embed="rId2"/>
              </a:buBlip>
            </a:pPr>
            <a:r>
              <a:rPr lang="cs-CZ" sz="1800" b="1" dirty="0" smtClean="0">
                <a:solidFill>
                  <a:srgbClr val="FF0000"/>
                </a:solidFill>
              </a:rPr>
              <a:t>Každý žadatel je oprávněn předložit jen 1 projekt</a:t>
            </a:r>
            <a:endParaRPr lang="cs-CZ" sz="1800" b="1" dirty="0">
              <a:solidFill>
                <a:srgbClr val="FF0000"/>
              </a:solidFill>
            </a:endParaRPr>
          </a:p>
          <a:p>
            <a:pPr marL="0" indent="0">
              <a:buNone/>
            </a:pPr>
            <a:endParaRPr lang="cs-CZ" sz="1800" dirty="0">
              <a:solidFill>
                <a:schemeClr val="accent5">
                  <a:lumMod val="50000"/>
                </a:schemeClr>
              </a:solidFill>
            </a:endParaRPr>
          </a:p>
          <a:p>
            <a:pPr marL="0" indent="0">
              <a:buNone/>
            </a:pPr>
            <a:endParaRPr lang="cs-CZ" sz="1800" dirty="0">
              <a:solidFill>
                <a:schemeClr val="accent5">
                  <a:lumMod val="50000"/>
                </a:schemeClr>
              </a:solidFill>
            </a:endParaRPr>
          </a:p>
          <a:p>
            <a:pPr marL="0" indent="0">
              <a:buNone/>
            </a:pPr>
            <a:endParaRPr lang="cs-CZ" sz="1800" dirty="0"/>
          </a:p>
        </p:txBody>
      </p:sp>
    </p:spTree>
    <p:extLst>
      <p:ext uri="{BB962C8B-B14F-4D97-AF65-F5344CB8AC3E}">
        <p14:creationId xmlns:p14="http://schemas.microsoft.com/office/powerpoint/2010/main" val="2618977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a:bodyPr>
          <a:lstStyle/>
          <a:p>
            <a:pPr algn="l"/>
            <a:r>
              <a:rPr lang="cs-CZ" sz="2800" dirty="0"/>
              <a:t>Forma a výše podpory</a:t>
            </a:r>
          </a:p>
        </p:txBody>
      </p:sp>
      <p:sp>
        <p:nvSpPr>
          <p:cNvPr id="3" name="Zástupný symbol pro obsah 2"/>
          <p:cNvSpPr>
            <a:spLocks noGrp="1"/>
          </p:cNvSpPr>
          <p:nvPr>
            <p:ph idx="1"/>
          </p:nvPr>
        </p:nvSpPr>
        <p:spPr>
          <a:xfrm>
            <a:off x="611560" y="2132856"/>
            <a:ext cx="8229600" cy="4525963"/>
          </a:xfrm>
        </p:spPr>
        <p:txBody>
          <a:bodyPr/>
          <a:lstStyle/>
          <a:p>
            <a:pPr marL="285750" indent="-285750">
              <a:spcAft>
                <a:spcPts val="1800"/>
              </a:spcAft>
              <a:buBlip>
                <a:blip r:embed="rId2"/>
              </a:buBlip>
            </a:pPr>
            <a:r>
              <a:rPr lang="cs-CZ" sz="1800" dirty="0" smtClean="0">
                <a:solidFill>
                  <a:schemeClr val="accent5">
                    <a:lumMod val="50000"/>
                  </a:schemeClr>
                </a:solidFill>
              </a:rPr>
              <a:t>Výše podpory: 45 % způsobilých výdajů</a:t>
            </a:r>
          </a:p>
          <a:p>
            <a:pPr marL="285750" indent="-285750">
              <a:spcAft>
                <a:spcPts val="1800"/>
              </a:spcAft>
              <a:buBlip>
                <a:blip r:embed="rId2"/>
              </a:buBlip>
            </a:pPr>
            <a:r>
              <a:rPr lang="cs-CZ" sz="1800" dirty="0" smtClean="0">
                <a:solidFill>
                  <a:schemeClr val="accent5">
                    <a:lumMod val="50000"/>
                  </a:schemeClr>
                </a:solidFill>
              </a:rPr>
              <a:t>Min. dotace na jeden projekt: 100 000 Kč</a:t>
            </a:r>
          </a:p>
          <a:p>
            <a:pPr marL="285750" indent="-285750">
              <a:spcAft>
                <a:spcPts val="1800"/>
              </a:spcAft>
              <a:buBlip>
                <a:blip r:embed="rId2"/>
              </a:buBlip>
            </a:pPr>
            <a:r>
              <a:rPr lang="cs-CZ" sz="1800" dirty="0" smtClean="0">
                <a:solidFill>
                  <a:schemeClr val="accent5">
                    <a:lumMod val="50000"/>
                  </a:schemeClr>
                </a:solidFill>
              </a:rPr>
              <a:t>Max. dotace na jeden projekt: 225 000 Kč</a:t>
            </a:r>
          </a:p>
          <a:p>
            <a:pPr marL="285750" indent="-285750">
              <a:spcAft>
                <a:spcPts val="1800"/>
              </a:spcAft>
              <a:buBlip>
                <a:blip r:embed="rId2"/>
              </a:buBlip>
            </a:pPr>
            <a:r>
              <a:rPr lang="cs-CZ" sz="1800" dirty="0" smtClean="0">
                <a:solidFill>
                  <a:schemeClr val="accent5">
                    <a:lumMod val="50000"/>
                  </a:schemeClr>
                </a:solidFill>
              </a:rPr>
              <a:t>Podpora de </a:t>
            </a:r>
            <a:r>
              <a:rPr lang="cs-CZ" sz="1800" dirty="0" err="1" smtClean="0">
                <a:solidFill>
                  <a:schemeClr val="accent5">
                    <a:lumMod val="50000"/>
                  </a:schemeClr>
                </a:solidFill>
              </a:rPr>
              <a:t>minimis</a:t>
            </a:r>
            <a:endParaRPr lang="cs-CZ" sz="1800" dirty="0" smtClean="0">
              <a:solidFill>
                <a:schemeClr val="accent5">
                  <a:lumMod val="50000"/>
                </a:schemeClr>
              </a:solidFill>
            </a:endParaRPr>
          </a:p>
        </p:txBody>
      </p:sp>
    </p:spTree>
    <p:extLst>
      <p:ext uri="{BB962C8B-B14F-4D97-AF65-F5344CB8AC3E}">
        <p14:creationId xmlns:p14="http://schemas.microsoft.com/office/powerpoint/2010/main" val="2622558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přílohy</a:t>
            </a:r>
            <a:br>
              <a:rPr lang="cs-CZ" sz="2800" dirty="0"/>
            </a:br>
            <a:r>
              <a:rPr lang="cs-CZ" sz="2000" dirty="0"/>
              <a:t>Žádost o podporu</a:t>
            </a:r>
            <a:endParaRPr lang="cs-CZ" sz="2800" dirty="0"/>
          </a:p>
        </p:txBody>
      </p:sp>
      <p:sp>
        <p:nvSpPr>
          <p:cNvPr id="3" name="Zástupný symbol pro obsah 2"/>
          <p:cNvSpPr>
            <a:spLocks noGrp="1"/>
          </p:cNvSpPr>
          <p:nvPr>
            <p:ph idx="1"/>
          </p:nvPr>
        </p:nvSpPr>
        <p:spPr>
          <a:xfrm>
            <a:off x="457200" y="1600200"/>
            <a:ext cx="8229600" cy="4709120"/>
          </a:xfrm>
        </p:spPr>
        <p:txBody>
          <a:bodyPr/>
          <a:lstStyle/>
          <a:p>
            <a:pPr lvl="0"/>
            <a:r>
              <a:rPr lang="cs-CZ" sz="1800" dirty="0">
                <a:solidFill>
                  <a:schemeClr val="accent5">
                    <a:lumMod val="50000"/>
                  </a:schemeClr>
                </a:solidFill>
              </a:rPr>
              <a:t>Podnikatelský </a:t>
            </a:r>
            <a:r>
              <a:rPr lang="cs-CZ" sz="1800" dirty="0" smtClean="0">
                <a:solidFill>
                  <a:schemeClr val="accent5">
                    <a:lumMod val="50000"/>
                  </a:schemeClr>
                </a:solidFill>
              </a:rPr>
              <a:t>záměr</a:t>
            </a:r>
          </a:p>
          <a:p>
            <a:pPr lvl="0"/>
            <a:r>
              <a:rPr lang="cs-CZ" sz="1800" dirty="0" smtClean="0">
                <a:solidFill>
                  <a:schemeClr val="accent5">
                    <a:lumMod val="50000"/>
                  </a:schemeClr>
                </a:solidFill>
              </a:rPr>
              <a:t>Prohlášení </a:t>
            </a:r>
            <a:r>
              <a:rPr lang="cs-CZ" sz="1800" dirty="0">
                <a:solidFill>
                  <a:schemeClr val="accent5">
                    <a:lumMod val="50000"/>
                  </a:schemeClr>
                </a:solidFill>
              </a:rPr>
              <a:t>k žádosti o podporu </a:t>
            </a:r>
            <a:r>
              <a:rPr lang="cs-CZ" sz="1800" dirty="0" smtClean="0">
                <a:solidFill>
                  <a:schemeClr val="accent5">
                    <a:lumMod val="50000"/>
                  </a:schemeClr>
                </a:solidFill>
              </a:rPr>
              <a:t>včetně </a:t>
            </a:r>
            <a:r>
              <a:rPr lang="cs-CZ" sz="1800" dirty="0">
                <a:solidFill>
                  <a:schemeClr val="accent5">
                    <a:lumMod val="50000"/>
                  </a:schemeClr>
                </a:solidFill>
              </a:rPr>
              <a:t>de </a:t>
            </a:r>
            <a:r>
              <a:rPr lang="cs-CZ" sz="1800" dirty="0" err="1" smtClean="0">
                <a:solidFill>
                  <a:schemeClr val="accent5">
                    <a:lumMod val="50000"/>
                  </a:schemeClr>
                </a:solidFill>
              </a:rPr>
              <a:t>minimis</a:t>
            </a:r>
            <a:endParaRPr lang="cs-CZ" sz="1800" dirty="0">
              <a:solidFill>
                <a:schemeClr val="accent5">
                  <a:lumMod val="50000"/>
                </a:schemeClr>
              </a:solidFill>
            </a:endParaRPr>
          </a:p>
          <a:p>
            <a:pPr lvl="0"/>
            <a:r>
              <a:rPr lang="cs-CZ" sz="1800" dirty="0" smtClean="0">
                <a:solidFill>
                  <a:schemeClr val="accent5">
                    <a:lumMod val="50000"/>
                  </a:schemeClr>
                </a:solidFill>
              </a:rPr>
              <a:t>Cenové nabídky prokazující cenu obvyklou u každé rozpočtové položky</a:t>
            </a:r>
          </a:p>
          <a:p>
            <a:pPr lvl="0"/>
            <a:r>
              <a:rPr lang="cs-CZ" sz="1800" dirty="0" smtClean="0">
                <a:solidFill>
                  <a:schemeClr val="accent5">
                    <a:lumMod val="50000"/>
                  </a:schemeClr>
                </a:solidFill>
              </a:rPr>
              <a:t>Dokumenty prokazující vlastnická nebo jiná práva k nemovitostem a pozemkům, kde bude projekt realizován</a:t>
            </a:r>
          </a:p>
          <a:p>
            <a:pPr lvl="0"/>
            <a:r>
              <a:rPr lang="cs-CZ" sz="1800" dirty="0" smtClean="0">
                <a:solidFill>
                  <a:schemeClr val="accent5">
                    <a:lumMod val="50000"/>
                  </a:schemeClr>
                </a:solidFill>
              </a:rPr>
              <a:t>Rozhodnutí o registraci k daňové povinnosti na příslušném FÚ (nejdéle ke dni podání žádosti o podporu)</a:t>
            </a:r>
            <a:endParaRPr lang="cs-CZ" sz="1800" dirty="0">
              <a:solidFill>
                <a:schemeClr val="accent5">
                  <a:lumMod val="50000"/>
                </a:schemeClr>
              </a:solidFill>
            </a:endParaRPr>
          </a:p>
        </p:txBody>
      </p:sp>
    </p:spTree>
    <p:extLst>
      <p:ext uri="{BB962C8B-B14F-4D97-AF65-F5344CB8AC3E}">
        <p14:creationId xmlns:p14="http://schemas.microsoft.com/office/powerpoint/2010/main" val="1264692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Shrnutí rozdílů oproti Výzvě </a:t>
            </a:r>
            <a:r>
              <a:rPr lang="cs-CZ" sz="2800" dirty="0" smtClean="0"/>
              <a:t>I</a:t>
            </a:r>
            <a:endParaRPr lang="cs-CZ" sz="2000" dirty="0"/>
          </a:p>
        </p:txBody>
      </p:sp>
      <p:sp>
        <p:nvSpPr>
          <p:cNvPr id="3" name="Zástupný symbol pro obsah 2"/>
          <p:cNvSpPr>
            <a:spLocks noGrp="1"/>
          </p:cNvSpPr>
          <p:nvPr>
            <p:ph idx="1"/>
          </p:nvPr>
        </p:nvSpPr>
        <p:spPr>
          <a:xfrm>
            <a:off x="457200" y="1268760"/>
            <a:ext cx="8229600" cy="5184576"/>
          </a:xfrm>
        </p:spPr>
        <p:txBody>
          <a:bodyPr/>
          <a:lstStyle/>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Žadatelem může být malý podnik</a:t>
            </a:r>
          </a:p>
          <a:p>
            <a:pPr marL="285750" indent="-285750">
              <a:spcBef>
                <a:spcPts val="1200"/>
              </a:spcBef>
              <a:buBlip>
                <a:blip r:embed="rId2"/>
              </a:buBlip>
            </a:pPr>
            <a:r>
              <a:rPr lang="cs-CZ" sz="1800" dirty="0" smtClean="0">
                <a:solidFill>
                  <a:schemeClr val="accent5">
                    <a:lumMod val="50000"/>
                  </a:schemeClr>
                </a:solidFill>
              </a:rPr>
              <a:t>Žadatel je povinen vytvořit min. 1 pracovní místo a navýšit své tržby min. o 5 % oproti hodnotě vykázané v posledním účetně uzavřeném období před podáním žádosti o podporu</a:t>
            </a:r>
          </a:p>
          <a:p>
            <a:pPr marL="285750" indent="-285750">
              <a:spcBef>
                <a:spcPts val="1200"/>
              </a:spcBef>
              <a:buBlip>
                <a:blip r:embed="rId2"/>
              </a:buBlip>
            </a:pPr>
            <a:r>
              <a:rPr lang="cs-CZ" sz="1800" dirty="0" smtClean="0">
                <a:solidFill>
                  <a:schemeClr val="accent5">
                    <a:lumMod val="50000"/>
                  </a:schemeClr>
                </a:solidFill>
              </a:rPr>
              <a:t>Drobný hmotný a nehmotný majetek může tvořit max. 50 % celkových ZV</a:t>
            </a:r>
          </a:p>
          <a:p>
            <a:pPr marL="285750" indent="-285750">
              <a:spcBef>
                <a:spcPts val="1200"/>
              </a:spcBef>
              <a:buBlip>
                <a:blip r:embed="rId2"/>
              </a:buBlip>
            </a:pPr>
            <a:r>
              <a:rPr lang="cs-CZ" sz="1800" dirty="0" smtClean="0">
                <a:solidFill>
                  <a:schemeClr val="accent5">
                    <a:lumMod val="50000"/>
                  </a:schemeClr>
                </a:solidFill>
              </a:rPr>
              <a:t>Žadatel je oprávněn podat v rámci dané výzvy jen jednu aktivní žádost o podporu</a:t>
            </a:r>
          </a:p>
          <a:p>
            <a:pPr marL="285750" indent="-285750">
              <a:spcBef>
                <a:spcPts val="1200"/>
              </a:spcBef>
              <a:buBlip>
                <a:blip r:embed="rId2"/>
              </a:buBlip>
            </a:pPr>
            <a:endParaRPr lang="cs-CZ" sz="1800" dirty="0" smtClean="0">
              <a:solidFill>
                <a:schemeClr val="accent5">
                  <a:lumMod val="50000"/>
                </a:schemeClr>
              </a:solidFill>
            </a:endParaRPr>
          </a:p>
          <a:p>
            <a:pPr marL="0" indent="0">
              <a:spcBef>
                <a:spcPts val="1200"/>
              </a:spcBef>
              <a:buNone/>
            </a:pPr>
            <a:endParaRPr lang="cs-CZ" sz="1800" dirty="0" smtClean="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48942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792088"/>
          </a:xfrm>
        </p:spPr>
        <p:txBody>
          <a:bodyPr>
            <a:normAutofit/>
          </a:bodyPr>
          <a:lstStyle/>
          <a:p>
            <a:pPr algn="l"/>
            <a:r>
              <a:rPr lang="cs-CZ" sz="2800" dirty="0"/>
              <a:t>Příjemce podpory</a:t>
            </a:r>
          </a:p>
        </p:txBody>
      </p:sp>
      <p:sp>
        <p:nvSpPr>
          <p:cNvPr id="3" name="Zástupný symbol pro obsah 2"/>
          <p:cNvSpPr>
            <a:spLocks noGrp="1"/>
          </p:cNvSpPr>
          <p:nvPr>
            <p:ph idx="1"/>
          </p:nvPr>
        </p:nvSpPr>
        <p:spPr>
          <a:xfrm>
            <a:off x="467544" y="836712"/>
            <a:ext cx="8229600" cy="5256584"/>
          </a:xfrm>
        </p:spPr>
        <p:txBody>
          <a:bodyPr/>
          <a:lstStyle/>
          <a:p>
            <a:pPr marL="285750" lvl="0" indent="-285750">
              <a:spcAft>
                <a:spcPts val="1800"/>
              </a:spcAft>
              <a:buBlip>
                <a:blip r:embed="rId2"/>
              </a:buBlip>
            </a:pPr>
            <a:r>
              <a:rPr lang="cs-CZ" sz="1800" dirty="0" smtClean="0">
                <a:solidFill>
                  <a:schemeClr val="accent5">
                    <a:lumMod val="50000"/>
                  </a:schemeClr>
                </a:solidFill>
              </a:rPr>
              <a:t>MSP (FO, s.r.o, a.s.,</a:t>
            </a:r>
            <a:r>
              <a:rPr lang="cs-CZ" sz="1800" dirty="0" err="1" smtClean="0">
                <a:solidFill>
                  <a:schemeClr val="accent5">
                    <a:lumMod val="50000"/>
                  </a:schemeClr>
                </a:solidFill>
              </a:rPr>
              <a:t>v.o.s</a:t>
            </a:r>
            <a:r>
              <a:rPr lang="cs-CZ" sz="1800" dirty="0" smtClean="0">
                <a:solidFill>
                  <a:schemeClr val="accent5">
                    <a:lumMod val="50000"/>
                  </a:schemeClr>
                </a:solidFill>
              </a:rPr>
              <a:t>., ….)</a:t>
            </a:r>
          </a:p>
          <a:p>
            <a:pPr marL="285750" lvl="0" indent="-285750">
              <a:spcAft>
                <a:spcPts val="1800"/>
              </a:spcAft>
              <a:buBlip>
                <a:blip r:embed="rId2"/>
              </a:buBlip>
            </a:pPr>
            <a:r>
              <a:rPr lang="cs-CZ" sz="1800" dirty="0" smtClean="0">
                <a:solidFill>
                  <a:schemeClr val="accent5">
                    <a:lumMod val="50000"/>
                  </a:schemeClr>
                </a:solidFill>
              </a:rPr>
              <a:t>CZ NACE (8 – těžba, dobývání,10 - 33 výroba/zpracovatelský průmysl),  sekce F stavebnictví, sekce G velkoobchod, maloobchod, J – informační a komunikační činnost</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Musí </a:t>
            </a:r>
            <a:r>
              <a:rPr lang="cs-CZ" sz="1800" dirty="0">
                <a:solidFill>
                  <a:schemeClr val="accent5">
                    <a:lumMod val="50000"/>
                  </a:schemeClr>
                </a:solidFill>
              </a:rPr>
              <a:t>mít ke dni podání žádosti o podporu uzavřena minimálně poslední </a:t>
            </a:r>
            <a:r>
              <a:rPr lang="cs-CZ" sz="1800" dirty="0" smtClean="0">
                <a:solidFill>
                  <a:schemeClr val="accent5">
                    <a:lumMod val="50000"/>
                  </a:schemeClr>
                </a:solidFill>
              </a:rPr>
              <a:t>2 po</a:t>
            </a:r>
            <a:r>
              <a:rPr lang="cs-CZ" sz="1800" dirty="0">
                <a:solidFill>
                  <a:schemeClr val="accent5">
                    <a:lumMod val="50000"/>
                  </a:schemeClr>
                </a:solidFill>
              </a:rPr>
              <a:t> sobě jdoucí zdaňovací </a:t>
            </a:r>
            <a:r>
              <a:rPr lang="cs-CZ" sz="1800" dirty="0" smtClean="0">
                <a:solidFill>
                  <a:schemeClr val="accent5">
                    <a:lumMod val="50000"/>
                  </a:schemeClr>
                </a:solidFill>
              </a:rPr>
              <a:t>období, pokud je uzavřené nemá, může doložit historii pomocí finančních výkazů mateřské společnosti (</a:t>
            </a:r>
            <a:r>
              <a:rPr lang="cs-CZ" sz="1800" i="1" dirty="0" smtClean="0">
                <a:solidFill>
                  <a:srgbClr val="FF0000"/>
                </a:solidFill>
              </a:rPr>
              <a:t>novinka ve všech programech</a:t>
            </a:r>
            <a:r>
              <a:rPr lang="cs-CZ" sz="1800" dirty="0" smtClean="0">
                <a:solidFill>
                  <a:schemeClr val="accent5">
                    <a:lumMod val="50000"/>
                  </a:schemeClr>
                </a:solidFill>
              </a:rPr>
              <a:t>)</a:t>
            </a:r>
            <a:endParaRPr lang="cs-CZ" sz="1800" dirty="0">
              <a:solidFill>
                <a:schemeClr val="accent5">
                  <a:lumMod val="50000"/>
                </a:schemeClr>
              </a:solidFill>
            </a:endParaRPr>
          </a:p>
          <a:p>
            <a:pPr marL="457200" lvl="1" indent="0">
              <a:buNone/>
            </a:pPr>
            <a:endParaRPr lang="cs-CZ" sz="1800" dirty="0"/>
          </a:p>
        </p:txBody>
      </p:sp>
      <p:sp>
        <p:nvSpPr>
          <p:cNvPr id="4" name="Nadpis 1"/>
          <p:cNvSpPr txBox="1">
            <a:spLocks/>
          </p:cNvSpPr>
          <p:nvPr/>
        </p:nvSpPr>
        <p:spPr>
          <a:xfrm>
            <a:off x="270801" y="3573016"/>
            <a:ext cx="8229600" cy="634082"/>
          </a:xfrm>
          <a:prstGeom prst="rect">
            <a:avLst/>
          </a:prstGeom>
        </p:spPr>
        <p:txBody>
          <a:bodyPr vert="horz" lIns="91440" tIns="45720" rIns="91440" bIns="45720" rtlCol="0" anchor="ctr">
            <a:normAutofit/>
          </a:bodyPr>
          <a:lstStyle>
            <a:lvl1pPr marL="0"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a:lstStyle>
          <a:p>
            <a:pPr algn="l"/>
            <a:r>
              <a:rPr lang="cs-CZ" sz="2800" dirty="0" smtClean="0"/>
              <a:t>Podmínky projektu</a:t>
            </a:r>
            <a:endParaRPr lang="cs-CZ" sz="2800" dirty="0"/>
          </a:p>
        </p:txBody>
      </p:sp>
      <p:sp>
        <p:nvSpPr>
          <p:cNvPr id="5" name="Zástupný symbol pro obsah 2"/>
          <p:cNvSpPr txBox="1">
            <a:spLocks/>
          </p:cNvSpPr>
          <p:nvPr/>
        </p:nvSpPr>
        <p:spPr>
          <a:xfrm>
            <a:off x="457200" y="4207098"/>
            <a:ext cx="8229600" cy="2030214"/>
          </a:xfrm>
          <a:prstGeom prst="rect">
            <a:avLst/>
          </a:prstGeom>
        </p:spPr>
        <p:txBody>
          <a:bodyPr/>
          <a:lst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E60"/>
                </a:solidFill>
                <a:latin typeface="+mn-lt"/>
                <a:ea typeface="+mn-ea"/>
                <a:cs typeface="+mn-cs"/>
              </a:defRPr>
            </a:lvl2pPr>
            <a:lvl3pPr marL="1143000" indent="-228600" algn="l" defTabSz="914400" rtl="0" eaLnBrk="1" latinLnBrk="0" hangingPunct="1">
              <a:spcBef>
                <a:spcPct val="20000"/>
              </a:spcBef>
              <a:buClr>
                <a:srgbClr val="002E60"/>
              </a:buClr>
              <a:buFont typeface="Arial" panose="020B0604020202020204" pitchFamily="34" charset="0"/>
              <a:buChar char="•"/>
              <a:defRPr sz="2400" kern="1200">
                <a:solidFill>
                  <a:srgbClr val="002E60"/>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Projekt nebyl zahájen před datem podání žádosti o podporu</a:t>
            </a: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Finanční zdraví žadatele vyjádřené zjednodušeným ekonomickým hodnocením zprostředkujícího subjektu nesmí být nižší než 5 bodů (5z 9)</a:t>
            </a:r>
          </a:p>
          <a:p>
            <a:pPr marL="0" indent="0">
              <a:spcAft>
                <a:spcPts val="600"/>
              </a:spcAft>
              <a:buNone/>
            </a:pPr>
            <a:r>
              <a:rPr lang="cs-CZ" sz="1800" dirty="0">
                <a:solidFill>
                  <a:schemeClr val="accent5">
                    <a:lumMod val="50000"/>
                  </a:schemeClr>
                </a:solidFill>
                <a:hlinkClick r:id="rId3"/>
              </a:rPr>
              <a:t>http://</a:t>
            </a:r>
            <a:r>
              <a:rPr lang="cs-CZ" sz="1800" dirty="0" smtClean="0">
                <a:solidFill>
                  <a:schemeClr val="accent5">
                    <a:lumMod val="50000"/>
                  </a:schemeClr>
                </a:solidFill>
                <a:hlinkClick r:id="rId3"/>
              </a:rPr>
              <a:t>www.agentura-api.org/wp-content/uploads/2016/06/formular-financni-analyzy-2016-4856.xlsx</a:t>
            </a:r>
            <a:endParaRPr lang="cs-CZ" sz="1800" dirty="0" smtClean="0">
              <a:solidFill>
                <a:schemeClr val="accent5">
                  <a:lumMod val="50000"/>
                </a:schemeClr>
              </a:solidFill>
            </a:endParaRP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Každý žadatel (1 IČ) je v této Výzvě oprávněn předložit maximálně 1 projekt</a:t>
            </a:r>
          </a:p>
          <a:p>
            <a:pPr marL="0" indent="0">
              <a:spcAft>
                <a:spcPts val="600"/>
              </a:spcAft>
              <a:buFont typeface="Wingdings" panose="05000000000000000000" pitchFamily="2" charset="2"/>
              <a:buNone/>
            </a:pPr>
            <a:endParaRPr lang="cs-CZ" sz="1800" dirty="0" smtClean="0">
              <a:solidFill>
                <a:schemeClr val="accent5">
                  <a:lumMod val="50000"/>
                </a:schemeClr>
              </a:solidFill>
            </a:endParaRPr>
          </a:p>
          <a:p>
            <a:endParaRPr lang="cs-CZ" sz="1800" dirty="0"/>
          </a:p>
        </p:txBody>
      </p:sp>
    </p:spTree>
    <p:extLst>
      <p:ext uri="{BB962C8B-B14F-4D97-AF65-F5344CB8AC3E}">
        <p14:creationId xmlns:p14="http://schemas.microsoft.com/office/powerpoint/2010/main" val="455451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Prioritní osa </a:t>
            </a:r>
            <a:r>
              <a:rPr lang="pl-PL" sz="3200" b="1" dirty="0" smtClean="0">
                <a:solidFill>
                  <a:prstClr val="white"/>
                </a:solidFill>
                <a:ea typeface="Tahoma" panose="020B0604030504040204" pitchFamily="34" charset="0"/>
                <a:cs typeface="Arial" panose="020B0604020202020204" pitchFamily="34" charset="0"/>
              </a:rPr>
              <a:t>1 </a:t>
            </a:r>
            <a:r>
              <a:rPr lang="pl-PL" sz="3200" b="1" dirty="0" smtClean="0">
                <a:solidFill>
                  <a:prstClr val="white"/>
                </a:solidFill>
                <a:ea typeface="Tahoma" panose="020B0604030504040204" pitchFamily="34" charset="0"/>
                <a:cs typeface="Arial" panose="020B0604020202020204" pitchFamily="34" charset="0"/>
              </a:rPr>
              <a:t>– </a:t>
            </a:r>
            <a:r>
              <a:rPr lang="pl-PL" sz="3200" b="1" dirty="0" smtClean="0">
                <a:solidFill>
                  <a:prstClr val="white"/>
                </a:solidFill>
                <a:ea typeface="Tahoma" panose="020B0604030504040204" pitchFamily="34" charset="0"/>
                <a:cs typeface="Arial" panose="020B0604020202020204" pitchFamily="34" charset="0"/>
              </a:rPr>
              <a:t>Podpora výzkumu a vývoje</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3273606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Potenciál – předběžné informace</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935382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404664"/>
            <a:ext cx="8784976" cy="923330"/>
          </a:xfrm>
          <a:prstGeom prst="rect">
            <a:avLst/>
          </a:prstGeom>
        </p:spPr>
        <p:txBody>
          <a:bodyPr wrap="square">
            <a:spAutoFit/>
          </a:bodyPr>
          <a:lstStyle/>
          <a:p>
            <a:pPr marL="285750" indent="-285750">
              <a:spcAft>
                <a:spcPts val="1800"/>
              </a:spcAft>
              <a:buFontTx/>
              <a:buBlip>
                <a:blip r:embed="rId2"/>
              </a:buBlip>
            </a:pPr>
            <a:r>
              <a:rPr lang="cs-CZ" dirty="0"/>
              <a:t>Program Potenciál pomáhá podnikatelským subjektům zavádět a rozšiřovat kapacity potřebné pro realizaci výzkumných, vývojových a inovačních aktivit, jejichž výsledky jsou následně využity ve výrobě.</a:t>
            </a:r>
            <a:endParaRPr lang="cs-CZ" dirty="0">
              <a:solidFill>
                <a:srgbClr val="4472C4">
                  <a:lumMod val="50000"/>
                </a:srgbClr>
              </a:solidFill>
            </a:endParaRPr>
          </a:p>
        </p:txBody>
      </p:sp>
      <p:sp>
        <p:nvSpPr>
          <p:cNvPr id="6" name="Nadpis 1"/>
          <p:cNvSpPr>
            <a:spLocks noGrp="1"/>
          </p:cNvSpPr>
          <p:nvPr>
            <p:ph type="title"/>
          </p:nvPr>
        </p:nvSpPr>
        <p:spPr>
          <a:xfrm>
            <a:off x="323528" y="1412776"/>
            <a:ext cx="8229600" cy="864096"/>
          </a:xfrm>
        </p:spPr>
        <p:txBody>
          <a:bodyPr>
            <a:normAutofit/>
          </a:bodyPr>
          <a:lstStyle/>
          <a:p>
            <a:pPr algn="l"/>
            <a:r>
              <a:rPr lang="cs-CZ" sz="2800" dirty="0"/>
              <a:t>Základní data k </a:t>
            </a:r>
            <a:r>
              <a:rPr lang="cs-CZ" sz="2800" dirty="0" smtClean="0"/>
              <a:t>nové výzvě</a:t>
            </a:r>
            <a:endParaRPr lang="cs-CZ" sz="2800" dirty="0"/>
          </a:p>
        </p:txBody>
      </p:sp>
      <p:sp>
        <p:nvSpPr>
          <p:cNvPr id="7" name="Zástupný symbol pro obsah 2"/>
          <p:cNvSpPr>
            <a:spLocks noGrp="1"/>
          </p:cNvSpPr>
          <p:nvPr>
            <p:ph idx="1"/>
          </p:nvPr>
        </p:nvSpPr>
        <p:spPr>
          <a:xfrm>
            <a:off x="323528" y="2348880"/>
            <a:ext cx="8229600" cy="3373835"/>
          </a:xfrm>
        </p:spPr>
        <p:txBody>
          <a:bodyPr/>
          <a:lstStyle/>
          <a:p>
            <a:pPr marL="285750" indent="-285750">
              <a:spcAft>
                <a:spcPts val="1800"/>
              </a:spcAft>
              <a:buBlip>
                <a:blip r:embed="rId2"/>
              </a:buBlip>
            </a:pPr>
            <a:r>
              <a:rPr lang="cs-CZ" sz="1800" dirty="0" smtClean="0">
                <a:solidFill>
                  <a:schemeClr val="accent5">
                    <a:lumMod val="50000"/>
                  </a:schemeClr>
                </a:solidFill>
              </a:rPr>
              <a:t>Datum vyhlášení výzvy: 7. nebo 8. 11. 2016</a:t>
            </a:r>
          </a:p>
          <a:p>
            <a:pPr marL="285750" indent="-285750">
              <a:spcAft>
                <a:spcPts val="1800"/>
              </a:spcAft>
              <a:buBlip>
                <a:blip r:embed="rId2"/>
              </a:buBlip>
            </a:pPr>
            <a:r>
              <a:rPr lang="cs-CZ" sz="1800" dirty="0" smtClean="0">
                <a:solidFill>
                  <a:schemeClr val="accent5">
                    <a:lumMod val="50000"/>
                  </a:schemeClr>
                </a:solidFill>
              </a:rPr>
              <a:t>Datum zahájení příjmu žádostí o podporu: listopad/prosinec 2016</a:t>
            </a:r>
          </a:p>
          <a:p>
            <a:pPr marL="285750" indent="-285750">
              <a:spcAft>
                <a:spcPts val="1800"/>
              </a:spcAft>
              <a:buBlip>
                <a:blip r:embed="rId2"/>
              </a:buBlip>
            </a:pPr>
            <a:r>
              <a:rPr lang="cs-CZ" sz="1800" dirty="0" smtClean="0">
                <a:solidFill>
                  <a:schemeClr val="accent5">
                    <a:lumMod val="50000"/>
                  </a:schemeClr>
                </a:solidFill>
              </a:rPr>
              <a:t>Systém sběru žádostí – kolový</a:t>
            </a:r>
          </a:p>
          <a:p>
            <a:pPr marL="285750" indent="-285750">
              <a:spcAft>
                <a:spcPts val="1800"/>
              </a:spcAft>
              <a:buBlip>
                <a:blip r:embed="rId2"/>
              </a:buBlip>
            </a:pPr>
            <a:r>
              <a:rPr lang="cs-CZ" sz="1800" dirty="0" smtClean="0">
                <a:solidFill>
                  <a:schemeClr val="accent5">
                    <a:lumMod val="50000"/>
                  </a:schemeClr>
                </a:solidFill>
              </a:rPr>
              <a:t>Plánovaná </a:t>
            </a:r>
            <a:r>
              <a:rPr lang="cs-CZ" sz="1800" dirty="0">
                <a:solidFill>
                  <a:schemeClr val="accent5">
                    <a:lumMod val="50000"/>
                  </a:schemeClr>
                </a:solidFill>
              </a:rPr>
              <a:t>alokace:  1,5 mld. Kč</a:t>
            </a:r>
          </a:p>
          <a:p>
            <a:pPr lvl="1">
              <a:buFont typeface="Wingdings" panose="05000000000000000000" pitchFamily="2" charset="2"/>
              <a:buChar char="§"/>
            </a:pPr>
            <a:endParaRPr lang="cs-CZ" sz="1000" dirty="0"/>
          </a:p>
        </p:txBody>
      </p:sp>
      <p:sp>
        <p:nvSpPr>
          <p:cNvPr id="8" name="Nadpis 1"/>
          <p:cNvSpPr txBox="1">
            <a:spLocks/>
          </p:cNvSpPr>
          <p:nvPr/>
        </p:nvSpPr>
        <p:spPr>
          <a:xfrm>
            <a:off x="323528" y="4511554"/>
            <a:ext cx="8229600" cy="571500"/>
          </a:xfrm>
          <a:prstGeom prst="rect">
            <a:avLst/>
          </a:prstGeom>
        </p:spPr>
        <p:txBody>
          <a:bodyPr vert="horz" lIns="91440" tIns="45720" rIns="91440" bIns="45720" rtlCol="0" anchor="ctr">
            <a:normAutofit/>
          </a:bodyPr>
          <a:lstStyle>
            <a:lvl1pPr marL="0"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a:lstStyle>
          <a:p>
            <a:pPr algn="l"/>
            <a:r>
              <a:rPr lang="cs-CZ" sz="2800" dirty="0" smtClean="0"/>
              <a:t>Příjemce podpory</a:t>
            </a:r>
            <a:endParaRPr lang="cs-CZ" sz="2800" dirty="0"/>
          </a:p>
        </p:txBody>
      </p:sp>
      <p:sp>
        <p:nvSpPr>
          <p:cNvPr id="9" name="Zástupný symbol pro obsah 2"/>
          <p:cNvSpPr txBox="1">
            <a:spLocks/>
          </p:cNvSpPr>
          <p:nvPr/>
        </p:nvSpPr>
        <p:spPr>
          <a:xfrm>
            <a:off x="457200" y="5083054"/>
            <a:ext cx="8229600" cy="608931"/>
          </a:xfrm>
          <a:prstGeom prst="rect">
            <a:avLst/>
          </a:prstGeom>
        </p:spPr>
        <p:txBody>
          <a:bodyPr/>
          <a:lst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E60"/>
                </a:solidFill>
                <a:latin typeface="+mn-lt"/>
                <a:ea typeface="+mn-ea"/>
                <a:cs typeface="+mn-cs"/>
              </a:defRPr>
            </a:lvl2pPr>
            <a:lvl3pPr marL="1143000" indent="-228600" algn="l" defTabSz="914400" rtl="0" eaLnBrk="1" latinLnBrk="0" hangingPunct="1">
              <a:spcBef>
                <a:spcPct val="20000"/>
              </a:spcBef>
              <a:buClr>
                <a:srgbClr val="002E60"/>
              </a:buClr>
              <a:buFont typeface="Arial" panose="020B0604020202020204" pitchFamily="34" charset="0"/>
              <a:buChar char="•"/>
              <a:defRPr sz="2400" kern="1200">
                <a:solidFill>
                  <a:srgbClr val="002E60"/>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Wingdings" panose="05000000000000000000" pitchFamily="2" charset="2"/>
              <a:buBlip>
                <a:blip r:embed="rId2"/>
              </a:buBlip>
            </a:pPr>
            <a:r>
              <a:rPr lang="cs-CZ" sz="1800" dirty="0" smtClean="0">
                <a:solidFill>
                  <a:schemeClr val="accent5">
                    <a:lumMod val="50000"/>
                  </a:schemeClr>
                </a:solidFill>
              </a:rPr>
              <a:t>MSP i VP, fyzická nebo právnická osoba přípustné právní formy dle Výzvy, která bude působit jako vlastník a provozovatel infrastruktury </a:t>
            </a:r>
          </a:p>
          <a:p>
            <a:pPr marL="285750" indent="-285750">
              <a:spcAft>
                <a:spcPts val="1800"/>
              </a:spcAft>
              <a:buFont typeface="Wingdings" panose="05000000000000000000" pitchFamily="2" charset="2"/>
              <a:buBlip>
                <a:blip r:embed="rId2"/>
              </a:buBlip>
            </a:pPr>
            <a:r>
              <a:rPr lang="cs-CZ" sz="1800" dirty="0" smtClean="0">
                <a:solidFill>
                  <a:schemeClr val="accent5">
                    <a:lumMod val="50000"/>
                  </a:schemeClr>
                </a:solidFill>
              </a:rPr>
              <a:t>CZ NACE zaregistrován již v době podání žádosti!</a:t>
            </a:r>
          </a:p>
          <a:p>
            <a:pPr marL="457200" lvl="1" indent="0">
              <a:buFont typeface="Arial" pitchFamily="34" charset="0"/>
              <a:buNone/>
            </a:pPr>
            <a:endParaRPr lang="cs-CZ" sz="1800" dirty="0"/>
          </a:p>
        </p:txBody>
      </p:sp>
    </p:spTree>
    <p:extLst>
      <p:ext uri="{BB962C8B-B14F-4D97-AF65-F5344CB8AC3E}">
        <p14:creationId xmlns:p14="http://schemas.microsoft.com/office/powerpoint/2010/main" val="1501495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p:txBody>
          <a:bodyPr/>
          <a:lstStyle/>
          <a:p>
            <a:pPr marL="285750" indent="-285750">
              <a:spcAft>
                <a:spcPts val="600"/>
              </a:spcAft>
              <a:buBlip>
                <a:blip r:embed="rId2"/>
              </a:buBlip>
            </a:pPr>
            <a:r>
              <a:rPr lang="cs-CZ" sz="1800" dirty="0">
                <a:solidFill>
                  <a:schemeClr val="accent5">
                    <a:lumMod val="50000"/>
                  </a:schemeClr>
                </a:solidFill>
              </a:rPr>
              <a:t>Dlouhodobý hmotný majetek</a:t>
            </a:r>
          </a:p>
          <a:p>
            <a:pPr marL="685800" lvl="1">
              <a:spcAft>
                <a:spcPts val="600"/>
              </a:spcAft>
              <a:buBlip>
                <a:blip r:embed="rId2"/>
              </a:buBlip>
            </a:pPr>
            <a:r>
              <a:rPr lang="cs-CZ" sz="1400" dirty="0">
                <a:solidFill>
                  <a:schemeClr val="accent5">
                    <a:lumMod val="50000"/>
                  </a:schemeClr>
                </a:solidFill>
              </a:rPr>
              <a:t>nákup pozemků a staveb</a:t>
            </a:r>
          </a:p>
          <a:p>
            <a:pPr marL="685800" lvl="1">
              <a:spcAft>
                <a:spcPts val="600"/>
              </a:spcAft>
              <a:buBlip>
                <a:blip r:embed="rId2"/>
              </a:buBlip>
            </a:pPr>
            <a:r>
              <a:rPr lang="cs-CZ" sz="1400" dirty="0">
                <a:solidFill>
                  <a:schemeClr val="accent5">
                    <a:lumMod val="50000"/>
                  </a:schemeClr>
                </a:solidFill>
              </a:rPr>
              <a:t>výstavba nových budov; technické zhodnocení stavby; inženýrské sítě a komunikace ke stavbám; demolice staveb; příprava pozemků; projektová dokumentace a stavební dozor</a:t>
            </a:r>
          </a:p>
          <a:p>
            <a:pPr marL="685800" lvl="1">
              <a:spcAft>
                <a:spcPts val="600"/>
              </a:spcAft>
              <a:buBlip>
                <a:blip r:embed="rId2"/>
              </a:buBlip>
            </a:pPr>
            <a:r>
              <a:rPr lang="cs-CZ" sz="1400" dirty="0">
                <a:solidFill>
                  <a:schemeClr val="accent5">
                    <a:lumMod val="50000"/>
                  </a:schemeClr>
                </a:solidFill>
              </a:rPr>
              <a:t>technologické vybavení (stroje; HW a sítě; laboratorní a měřící přístroje)</a:t>
            </a:r>
          </a:p>
          <a:p>
            <a:pPr marL="285750" indent="-285750">
              <a:spcAft>
                <a:spcPts val="600"/>
              </a:spcAft>
              <a:buBlip>
                <a:blip r:embed="rId2"/>
              </a:buBlip>
            </a:pPr>
            <a:r>
              <a:rPr lang="cs-CZ" sz="1800" dirty="0">
                <a:solidFill>
                  <a:schemeClr val="accent5">
                    <a:lumMod val="50000"/>
                  </a:schemeClr>
                </a:solidFill>
              </a:rPr>
              <a:t>Dlouhodobý nehmotný majetek </a:t>
            </a:r>
          </a:p>
          <a:p>
            <a:pPr marL="685800" lvl="1">
              <a:spcAft>
                <a:spcPts val="600"/>
              </a:spcAft>
              <a:buBlip>
                <a:blip r:embed="rId2"/>
              </a:buBlip>
            </a:pPr>
            <a:r>
              <a:rPr lang="cs-CZ" sz="1400" dirty="0">
                <a:solidFill>
                  <a:schemeClr val="accent5">
                    <a:lumMod val="50000"/>
                  </a:schemeClr>
                </a:solidFill>
              </a:rPr>
              <a:t>SW; patenty, licence,  know-how </a:t>
            </a:r>
          </a:p>
          <a:p>
            <a:pPr marL="285750" indent="-285750">
              <a:spcAft>
                <a:spcPts val="600"/>
              </a:spcAft>
              <a:buBlip>
                <a:blip r:embed="rId2"/>
              </a:buBlip>
            </a:pPr>
            <a:r>
              <a:rPr lang="cs-CZ" sz="1800" dirty="0">
                <a:solidFill>
                  <a:schemeClr val="accent5">
                    <a:lumMod val="50000"/>
                  </a:schemeClr>
                </a:solidFill>
              </a:rPr>
              <a:t>Provozní náklady</a:t>
            </a:r>
          </a:p>
          <a:p>
            <a:pPr marL="685800" lvl="2">
              <a:spcAft>
                <a:spcPts val="600"/>
              </a:spcAft>
              <a:buClr>
                <a:srgbClr val="009DE0"/>
              </a:buClr>
              <a:buBlip>
                <a:blip r:embed="rId2"/>
              </a:buBlip>
            </a:pPr>
            <a:r>
              <a:rPr lang="cs-CZ" sz="1400" dirty="0">
                <a:solidFill>
                  <a:schemeClr val="accent5">
                    <a:lumMod val="50000"/>
                  </a:schemeClr>
                </a:solidFill>
              </a:rPr>
              <a:t>osobní náklady; služby expertů, poradců, </a:t>
            </a:r>
            <a:r>
              <a:rPr lang="cs-CZ" sz="1400" dirty="0" smtClean="0">
                <a:solidFill>
                  <a:schemeClr val="accent5">
                    <a:lumMod val="50000"/>
                  </a:schemeClr>
                </a:solidFill>
              </a:rPr>
              <a:t>studie (pro MSP)</a:t>
            </a:r>
            <a:endParaRPr lang="cs-CZ" sz="1400" dirty="0">
              <a:solidFill>
                <a:schemeClr val="accent5">
                  <a:lumMod val="50000"/>
                </a:schemeClr>
              </a:solidFill>
            </a:endParaRPr>
          </a:p>
          <a:p>
            <a:pPr marL="285750" lvl="0" indent="-285750">
              <a:spcAft>
                <a:spcPts val="600"/>
              </a:spcAft>
              <a:buBlip>
                <a:blip r:embed="rId2"/>
              </a:buBlip>
            </a:pPr>
            <a:r>
              <a:rPr lang="cs-CZ" sz="1800" dirty="0">
                <a:solidFill>
                  <a:schemeClr val="accent5">
                    <a:lumMod val="50000"/>
                  </a:schemeClr>
                </a:solidFill>
              </a:rPr>
              <a:t>Náklady na publicitu projektu </a:t>
            </a:r>
          </a:p>
          <a:p>
            <a:endParaRPr lang="cs-CZ" sz="1400" dirty="0"/>
          </a:p>
        </p:txBody>
      </p:sp>
    </p:spTree>
    <p:extLst>
      <p:ext uri="{BB962C8B-B14F-4D97-AF65-F5344CB8AC3E}">
        <p14:creationId xmlns:p14="http://schemas.microsoft.com/office/powerpoint/2010/main" val="1581231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229600" cy="504056"/>
          </a:xfrm>
        </p:spPr>
        <p:txBody>
          <a:bodyPr>
            <a:normAutofit fontScale="90000"/>
          </a:bodyPr>
          <a:lstStyle/>
          <a:p>
            <a:pPr algn="l"/>
            <a:r>
              <a:rPr lang="cs-CZ" sz="2800" dirty="0"/>
              <a:t>Podmínky projektu</a:t>
            </a:r>
          </a:p>
        </p:txBody>
      </p:sp>
      <p:sp>
        <p:nvSpPr>
          <p:cNvPr id="3" name="Zástupný symbol pro obsah 2"/>
          <p:cNvSpPr>
            <a:spLocks noGrp="1"/>
          </p:cNvSpPr>
          <p:nvPr>
            <p:ph idx="1"/>
          </p:nvPr>
        </p:nvSpPr>
        <p:spPr>
          <a:xfrm>
            <a:off x="323528" y="980728"/>
            <a:ext cx="8363272" cy="5256584"/>
          </a:xfrm>
        </p:spPr>
        <p:txBody>
          <a:bodyPr/>
          <a:lstStyle/>
          <a:p>
            <a:pPr marL="285750" indent="-285750">
              <a:spcAft>
                <a:spcPts val="600"/>
              </a:spcAft>
              <a:buBlip>
                <a:blip r:embed="rId2"/>
              </a:buBlip>
            </a:pPr>
            <a:r>
              <a:rPr lang="cs-CZ" sz="1800" dirty="0">
                <a:solidFill>
                  <a:schemeClr val="accent5">
                    <a:lumMod val="50000"/>
                  </a:schemeClr>
                </a:solidFill>
              </a:rPr>
              <a:t>Podporovanou aktivitou je založení nebo rozvoj center průmyslového výzkumu, vývoje a inovací spočívající v pořízení pozemků, budov, strojů/zařízení a jiného vybavení </a:t>
            </a:r>
            <a:r>
              <a:rPr lang="cs-CZ" sz="1800" dirty="0" smtClean="0">
                <a:solidFill>
                  <a:schemeClr val="accent5">
                    <a:lumMod val="50000"/>
                  </a:schemeClr>
                </a:solidFill>
              </a:rPr>
              <a:t>centra</a:t>
            </a:r>
          </a:p>
          <a:p>
            <a:pPr marL="285750" lvl="0" indent="-285750">
              <a:spcAft>
                <a:spcPts val="600"/>
              </a:spcAft>
              <a:buBlip>
                <a:blip r:embed="rId2"/>
              </a:buBlip>
            </a:pPr>
            <a:r>
              <a:rPr lang="cs-CZ" sz="1800" dirty="0" smtClean="0">
                <a:solidFill>
                  <a:schemeClr val="accent5">
                    <a:lumMod val="50000"/>
                  </a:schemeClr>
                </a:solidFill>
              </a:rPr>
              <a:t>Realizace </a:t>
            </a:r>
            <a:r>
              <a:rPr lang="cs-CZ" sz="1800" dirty="0">
                <a:solidFill>
                  <a:schemeClr val="accent5">
                    <a:lumMod val="50000"/>
                  </a:schemeClr>
                </a:solidFill>
              </a:rPr>
              <a:t>projektu na území ČR mimo hlavního města </a:t>
            </a:r>
            <a:r>
              <a:rPr lang="cs-CZ" sz="1800" dirty="0" smtClean="0">
                <a:solidFill>
                  <a:schemeClr val="accent5">
                    <a:lumMod val="50000"/>
                  </a:schemeClr>
                </a:solidFill>
              </a:rPr>
              <a:t>Prahy</a:t>
            </a:r>
            <a:endParaRPr lang="cs-CZ" sz="1800" dirty="0">
              <a:solidFill>
                <a:schemeClr val="accent5">
                  <a:lumMod val="50000"/>
                </a:schemeClr>
              </a:solidFill>
            </a:endParaRPr>
          </a:p>
          <a:p>
            <a:pPr marL="285750" lvl="0" indent="-285750">
              <a:spcAft>
                <a:spcPts val="600"/>
              </a:spcAft>
              <a:buBlip>
                <a:blip r:embed="rId2"/>
              </a:buBlip>
            </a:pPr>
            <a:r>
              <a:rPr lang="cs-CZ" sz="1800" dirty="0" smtClean="0">
                <a:solidFill>
                  <a:schemeClr val="accent5">
                    <a:lumMod val="50000"/>
                  </a:schemeClr>
                </a:solidFill>
              </a:rPr>
              <a:t>Nebyl </a:t>
            </a:r>
            <a:r>
              <a:rPr lang="cs-CZ" sz="1800" dirty="0">
                <a:solidFill>
                  <a:schemeClr val="accent5">
                    <a:lumMod val="50000"/>
                  </a:schemeClr>
                </a:solidFill>
              </a:rPr>
              <a:t>zahájen před datem podání žádosti o </a:t>
            </a:r>
            <a:r>
              <a:rPr lang="cs-CZ" sz="1800" dirty="0" smtClean="0">
                <a:solidFill>
                  <a:schemeClr val="accent5">
                    <a:lumMod val="50000"/>
                  </a:schemeClr>
                </a:solidFill>
              </a:rPr>
              <a:t>podporu</a:t>
            </a:r>
            <a:endParaRPr lang="cs-CZ" sz="1800" dirty="0">
              <a:solidFill>
                <a:schemeClr val="accent5">
                  <a:lumMod val="50000"/>
                </a:schemeClr>
              </a:solidFill>
            </a:endParaRPr>
          </a:p>
          <a:p>
            <a:pPr marL="285750" lvl="0" indent="-285750">
              <a:spcAft>
                <a:spcPts val="600"/>
              </a:spcAft>
              <a:buBlip>
                <a:blip r:embed="rId2"/>
              </a:buBlip>
            </a:pPr>
            <a:r>
              <a:rPr lang="cs-CZ" sz="1800" dirty="0" smtClean="0">
                <a:solidFill>
                  <a:schemeClr val="accent5">
                    <a:lumMod val="50000"/>
                  </a:schemeClr>
                </a:solidFill>
              </a:rPr>
              <a:t>Finanční </a:t>
            </a:r>
            <a:r>
              <a:rPr lang="cs-CZ" sz="1800" dirty="0">
                <a:solidFill>
                  <a:schemeClr val="accent5">
                    <a:lumMod val="50000"/>
                  </a:schemeClr>
                </a:solidFill>
              </a:rPr>
              <a:t>zdraví žadatele vyjádřené zjednodušeným ekonomickým hodnocením zprostředkujícího subjektu nesmí být nižší než 5 </a:t>
            </a:r>
            <a:r>
              <a:rPr lang="cs-CZ" sz="1800" dirty="0" smtClean="0">
                <a:solidFill>
                  <a:schemeClr val="accent5">
                    <a:lumMod val="50000"/>
                  </a:schemeClr>
                </a:solidFill>
              </a:rPr>
              <a:t>bodů (5 z 9)</a:t>
            </a:r>
            <a:endParaRPr lang="cs-CZ" sz="1800" dirty="0">
              <a:solidFill>
                <a:schemeClr val="accent5">
                  <a:lumMod val="50000"/>
                </a:schemeClr>
              </a:solidFill>
            </a:endParaRPr>
          </a:p>
          <a:p>
            <a:pPr marL="285750" indent="-285750">
              <a:spcAft>
                <a:spcPts val="600"/>
              </a:spcAft>
              <a:buBlip>
                <a:blip r:embed="rId2"/>
              </a:buBlip>
            </a:pPr>
            <a:r>
              <a:rPr lang="cs-CZ" sz="1800" dirty="0">
                <a:solidFill>
                  <a:schemeClr val="accent5">
                    <a:lumMod val="50000"/>
                  </a:schemeClr>
                </a:solidFill>
              </a:rPr>
              <a:t>Povinností pro projekty s celkovými výdaji od 5 mil. Kč bude provést Finanční analýzu </a:t>
            </a:r>
            <a:r>
              <a:rPr lang="cs-CZ" sz="1800" dirty="0" smtClean="0">
                <a:solidFill>
                  <a:schemeClr val="accent5">
                    <a:lumMod val="50000"/>
                  </a:schemeClr>
                </a:solidFill>
              </a:rPr>
              <a:t>investice (CBA)</a:t>
            </a:r>
            <a:endParaRPr lang="cs-CZ" sz="1800" dirty="0">
              <a:solidFill>
                <a:schemeClr val="accent5">
                  <a:lumMod val="50000"/>
                </a:schemeClr>
              </a:solidFill>
            </a:endParaRPr>
          </a:p>
          <a:p>
            <a:pPr marL="285750" indent="-285750">
              <a:spcAft>
                <a:spcPts val="600"/>
              </a:spcAft>
              <a:buBlip>
                <a:blip r:embed="rId2"/>
              </a:buBlip>
            </a:pPr>
            <a:r>
              <a:rPr lang="cs-CZ" sz="1800" dirty="0" smtClean="0">
                <a:solidFill>
                  <a:schemeClr val="accent5">
                    <a:lumMod val="50000"/>
                  </a:schemeClr>
                </a:solidFill>
              </a:rPr>
              <a:t>Každý </a:t>
            </a:r>
            <a:r>
              <a:rPr lang="cs-CZ" sz="1800" dirty="0">
                <a:solidFill>
                  <a:schemeClr val="accent5">
                    <a:lumMod val="50000"/>
                  </a:schemeClr>
                </a:solidFill>
              </a:rPr>
              <a:t>žadatel (1 IČ) je v této Výzvě oprávněn předložit maximálně </a:t>
            </a:r>
            <a:r>
              <a:rPr lang="cs-CZ" sz="1800" dirty="0" smtClean="0">
                <a:solidFill>
                  <a:schemeClr val="accent5">
                    <a:lumMod val="50000"/>
                  </a:schemeClr>
                </a:solidFill>
              </a:rPr>
              <a:t>1 projekt</a:t>
            </a:r>
            <a:endParaRPr lang="cs-CZ" sz="1800" dirty="0">
              <a:solidFill>
                <a:schemeClr val="accent5">
                  <a:lumMod val="50000"/>
                </a:schemeClr>
              </a:solidFill>
            </a:endParaRPr>
          </a:p>
          <a:p>
            <a:pPr marL="285750" indent="-285750">
              <a:spcAft>
                <a:spcPts val="600"/>
              </a:spcAft>
              <a:buBlip>
                <a:blip r:embed="rId2"/>
              </a:buBlip>
            </a:pPr>
            <a:r>
              <a:rPr lang="cs-CZ" sz="1800" dirty="0">
                <a:solidFill>
                  <a:schemeClr val="accent5">
                    <a:lumMod val="50000"/>
                  </a:schemeClr>
                </a:solidFill>
              </a:rPr>
              <a:t>Minimální výše investice do dlouhodobého majetku využívaného pro účely zajištění aktivit projektu činí pro MSP 4 mil. Kč, v případě velkých podniků 10 mil. Kč </a:t>
            </a:r>
          </a:p>
          <a:p>
            <a:pPr marL="285750" indent="-285750">
              <a:spcAft>
                <a:spcPts val="600"/>
              </a:spcAft>
              <a:buBlip>
                <a:blip r:embed="rId2"/>
              </a:buBlip>
            </a:pPr>
            <a:r>
              <a:rPr lang="cs-CZ" sz="1800" dirty="0">
                <a:solidFill>
                  <a:schemeClr val="accent5">
                    <a:lumMod val="50000"/>
                  </a:schemeClr>
                </a:solidFill>
              </a:rPr>
              <a:t>Příjemce je povinen umožnit přístup k výzkumné infrastruktuře více uživatelům za transparentních a nediskriminačních podmínek</a:t>
            </a:r>
          </a:p>
          <a:p>
            <a:endParaRPr lang="cs-CZ" sz="1800" dirty="0"/>
          </a:p>
        </p:txBody>
      </p:sp>
    </p:spTree>
    <p:extLst>
      <p:ext uri="{BB962C8B-B14F-4D97-AF65-F5344CB8AC3E}">
        <p14:creationId xmlns:p14="http://schemas.microsoft.com/office/powerpoint/2010/main" val="3352479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p:txBody>
          <a:bodyPr/>
          <a:lstStyle/>
          <a:p>
            <a:pPr marL="0" indent="0">
              <a:spcAft>
                <a:spcPts val="1800"/>
              </a:spcAft>
              <a:buNone/>
            </a:pP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 Výše podpory: 50 % způsobilých výdajů</a:t>
            </a:r>
          </a:p>
          <a:p>
            <a:pPr marL="285750" indent="-285750">
              <a:spcAft>
                <a:spcPts val="1800"/>
              </a:spcAft>
              <a:buBlip>
                <a:blip r:embed="rId2"/>
              </a:buBlip>
            </a:pPr>
            <a:r>
              <a:rPr lang="cs-CZ" sz="1800" dirty="0" smtClean="0">
                <a:solidFill>
                  <a:schemeClr val="accent5">
                    <a:lumMod val="50000"/>
                  </a:schemeClr>
                </a:solidFill>
              </a:rPr>
              <a:t>Min. dotace pro jeden projekt: 2 mil. Kč</a:t>
            </a:r>
          </a:p>
          <a:p>
            <a:pPr marL="285750" indent="-285750">
              <a:spcAft>
                <a:spcPts val="1800"/>
              </a:spcAft>
              <a:buBlip>
                <a:blip r:embed="rId2"/>
              </a:buBlip>
            </a:pPr>
            <a:r>
              <a:rPr lang="cs-CZ" sz="1800" dirty="0" smtClean="0">
                <a:solidFill>
                  <a:schemeClr val="accent5">
                    <a:lumMod val="50000"/>
                  </a:schemeClr>
                </a:solidFill>
              </a:rPr>
              <a:t>Max. dotace pro jeden projekt: 100 mil. Kč</a:t>
            </a:r>
            <a:endParaRPr lang="cs-CZ" sz="1800" dirty="0">
              <a:solidFill>
                <a:schemeClr val="accent5">
                  <a:lumMod val="50000"/>
                </a:schemeClr>
              </a:solidFill>
            </a:endParaRPr>
          </a:p>
        </p:txBody>
      </p:sp>
    </p:spTree>
    <p:extLst>
      <p:ext uri="{BB962C8B-B14F-4D97-AF65-F5344CB8AC3E}">
        <p14:creationId xmlns:p14="http://schemas.microsoft.com/office/powerpoint/2010/main" val="2532510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br>
              <a:rPr lang="cs-CZ" sz="2800" dirty="0" smtClean="0"/>
            </a:br>
            <a:r>
              <a:rPr lang="cs-CZ" sz="2000" dirty="0" smtClean="0"/>
              <a:t>Žádost o podporu</a:t>
            </a:r>
            <a:endParaRPr lang="cs-CZ" sz="2000" dirty="0"/>
          </a:p>
        </p:txBody>
      </p:sp>
      <p:sp>
        <p:nvSpPr>
          <p:cNvPr id="3" name="Zástupný symbol pro obsah 2"/>
          <p:cNvSpPr>
            <a:spLocks noGrp="1"/>
          </p:cNvSpPr>
          <p:nvPr>
            <p:ph idx="1"/>
          </p:nvPr>
        </p:nvSpPr>
        <p:spPr>
          <a:xfrm>
            <a:off x="457200" y="1417638"/>
            <a:ext cx="8229600" cy="5035698"/>
          </a:xfrm>
        </p:spPr>
        <p:txBody>
          <a:bodyPr/>
          <a:lstStyle/>
          <a:p>
            <a:pPr marL="285750" indent="-285750">
              <a:spcBef>
                <a:spcPts val="1200"/>
              </a:spcBef>
              <a:buBlip>
                <a:blip r:embed="rId2"/>
              </a:buBlip>
            </a:pPr>
            <a:r>
              <a:rPr lang="cs-CZ" sz="1800" b="1" dirty="0" smtClean="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nebo obdobný dokument platný v zemi svého sídla, popř. v zemi sídla své pobočky.</a:t>
            </a:r>
          </a:p>
          <a:p>
            <a:pPr marL="285750" indent="-285750">
              <a:spcBef>
                <a:spcPts val="1200"/>
              </a:spcBef>
              <a:buBlip>
                <a:blip r:embed="rId2"/>
              </a:buBlip>
            </a:pPr>
            <a:r>
              <a:rPr lang="cs-CZ" sz="1800" b="1" dirty="0">
                <a:solidFill>
                  <a:schemeClr val="accent5">
                    <a:lumMod val="50000"/>
                  </a:schemeClr>
                </a:solidFill>
              </a:rPr>
              <a:t>Formulář finančního a nefinančního zdraví</a:t>
            </a:r>
            <a:r>
              <a:rPr lang="cs-CZ" sz="1800" dirty="0">
                <a:solidFill>
                  <a:schemeClr val="accent5">
                    <a:lumMod val="50000"/>
                  </a:schemeClr>
                </a:solidFill>
              </a:rPr>
              <a:t>.</a:t>
            </a:r>
          </a:p>
          <a:p>
            <a:pPr marL="285750" lvl="0" indent="-285750">
              <a:spcBef>
                <a:spcPts val="1200"/>
              </a:spcBef>
              <a:buBlip>
                <a:blip r:embed="rId2"/>
              </a:buBlip>
            </a:pPr>
            <a:r>
              <a:rPr lang="cs-CZ" sz="1800" dirty="0" smtClean="0">
                <a:solidFill>
                  <a:schemeClr val="accent5">
                    <a:lumMod val="50000"/>
                  </a:schemeClr>
                </a:solidFill>
              </a:rPr>
              <a:t>Dokumenty k jednoznačnému prokázání </a:t>
            </a:r>
            <a:r>
              <a:rPr lang="cs-CZ" sz="1800" b="1" dirty="0" smtClean="0">
                <a:solidFill>
                  <a:schemeClr val="accent5">
                    <a:lumMod val="50000"/>
                  </a:schemeClr>
                </a:solidFill>
              </a:rPr>
              <a:t>vlastnických či jiných práv                             k nemovitostem</a:t>
            </a:r>
            <a:r>
              <a:rPr lang="cs-CZ" sz="1800" dirty="0" smtClean="0">
                <a:solidFill>
                  <a:schemeClr val="accent5">
                    <a:lumMod val="50000"/>
                  </a:schemeClr>
                </a:solidFill>
              </a:rPr>
              <a:t>, kde bude projekt realizován:</a:t>
            </a:r>
          </a:p>
          <a:p>
            <a:pPr marL="685800" lvl="1" algn="just">
              <a:spcBef>
                <a:spcPts val="600"/>
              </a:spcBef>
              <a:buBlip>
                <a:blip r:embed="rId2"/>
              </a:buBlip>
            </a:pPr>
            <a:r>
              <a:rPr lang="cs-CZ" sz="1600" b="1" dirty="0" smtClean="0">
                <a:solidFill>
                  <a:schemeClr val="accent5">
                    <a:lumMod val="50000"/>
                  </a:schemeClr>
                </a:solidFill>
              </a:rPr>
              <a:t>nemovitost </a:t>
            </a:r>
            <a:r>
              <a:rPr lang="cs-CZ" sz="1600" b="1" dirty="0">
                <a:solidFill>
                  <a:schemeClr val="accent5">
                    <a:lumMod val="50000"/>
                  </a:schemeClr>
                </a:solidFill>
              </a:rPr>
              <a:t>nebo pozemek již je ve vlastnictví žadatele </a:t>
            </a:r>
            <a:r>
              <a:rPr lang="cs-CZ" sz="1600" dirty="0">
                <a:solidFill>
                  <a:schemeClr val="accent5">
                    <a:lumMod val="50000"/>
                  </a:schemeClr>
                </a:solidFill>
              </a:rPr>
              <a:t>- </a:t>
            </a:r>
            <a:r>
              <a:rPr lang="cs-CZ" sz="1600" dirty="0" smtClean="0">
                <a:solidFill>
                  <a:schemeClr val="accent5">
                    <a:lumMod val="50000"/>
                  </a:schemeClr>
                </a:solidFill>
              </a:rPr>
              <a:t>výpis </a:t>
            </a:r>
            <a:r>
              <a:rPr lang="cs-CZ" sz="1600" dirty="0">
                <a:solidFill>
                  <a:schemeClr val="accent5">
                    <a:lumMod val="50000"/>
                  </a:schemeClr>
                </a:solidFill>
              </a:rPr>
              <a:t>z katastru nemovitostí a </a:t>
            </a:r>
            <a:r>
              <a:rPr lang="cs-CZ" sz="1600" dirty="0" smtClean="0">
                <a:solidFill>
                  <a:schemeClr val="accent5">
                    <a:lumMod val="50000"/>
                  </a:schemeClr>
                </a:solidFill>
              </a:rPr>
              <a:t>snímek </a:t>
            </a:r>
            <a:r>
              <a:rPr lang="cs-CZ" sz="1600" dirty="0">
                <a:solidFill>
                  <a:schemeClr val="accent5">
                    <a:lumMod val="50000"/>
                  </a:schemeClr>
                </a:solidFill>
              </a:rPr>
              <a:t>z katastrální mapy (ne </a:t>
            </a:r>
            <a:r>
              <a:rPr lang="cs-CZ" sz="1600" dirty="0" smtClean="0">
                <a:solidFill>
                  <a:schemeClr val="accent5">
                    <a:lumMod val="50000"/>
                  </a:schemeClr>
                </a:solidFill>
              </a:rPr>
              <a:t>starší </a:t>
            </a:r>
            <a:r>
              <a:rPr lang="cs-CZ" sz="1600" dirty="0">
                <a:solidFill>
                  <a:schemeClr val="accent5">
                    <a:lumMod val="50000"/>
                  </a:schemeClr>
                </a:solidFill>
              </a:rPr>
              <a:t>3 měsíců</a:t>
            </a:r>
            <a:r>
              <a:rPr lang="cs-CZ" sz="1600" dirty="0" smtClean="0">
                <a:solidFill>
                  <a:schemeClr val="accent5">
                    <a:lumMod val="50000"/>
                  </a:schemeClr>
                </a:solidFill>
              </a:rPr>
              <a:t>), </a:t>
            </a:r>
          </a:p>
          <a:p>
            <a:pPr marL="685800" lvl="1" algn="just">
              <a:spcBef>
                <a:spcPts val="600"/>
              </a:spcBef>
              <a:buBlip>
                <a:blip r:embed="rId2"/>
              </a:buBlip>
            </a:pPr>
            <a:r>
              <a:rPr lang="cs-CZ" sz="1600" b="1" dirty="0" smtClean="0">
                <a:solidFill>
                  <a:schemeClr val="accent5">
                    <a:lumMod val="50000"/>
                  </a:schemeClr>
                </a:solidFill>
              </a:rPr>
              <a:t>pořízení </a:t>
            </a:r>
            <a:r>
              <a:rPr lang="cs-CZ" sz="1600" b="1" dirty="0">
                <a:solidFill>
                  <a:schemeClr val="accent5">
                    <a:lumMod val="50000"/>
                  </a:schemeClr>
                </a:solidFill>
              </a:rPr>
              <a:t>pozemků nebo budov </a:t>
            </a:r>
            <a:r>
              <a:rPr lang="cs-CZ" sz="1600" dirty="0">
                <a:solidFill>
                  <a:schemeClr val="accent5">
                    <a:lumMod val="50000"/>
                  </a:schemeClr>
                </a:solidFill>
              </a:rPr>
              <a:t>- kupní smlouva nebo smlouva o smlouvě budoucí kupní </a:t>
            </a:r>
            <a:r>
              <a:rPr lang="cs-CZ" sz="1600" dirty="0" smtClean="0">
                <a:solidFill>
                  <a:schemeClr val="accent5">
                    <a:lumMod val="50000"/>
                  </a:schemeClr>
                </a:solidFill>
              </a:rPr>
              <a:t>spolu s</a:t>
            </a:r>
            <a:r>
              <a:rPr lang="cs-CZ" sz="1600" dirty="0">
                <a:solidFill>
                  <a:schemeClr val="accent5">
                    <a:lumMod val="50000"/>
                  </a:schemeClr>
                </a:solidFill>
              </a:rPr>
              <a:t> </a:t>
            </a:r>
            <a:r>
              <a:rPr lang="cs-CZ" sz="1600" dirty="0" smtClean="0">
                <a:solidFill>
                  <a:schemeClr val="accent5">
                    <a:lumMod val="50000"/>
                  </a:schemeClr>
                </a:solidFill>
              </a:rPr>
              <a:t>výpisem </a:t>
            </a:r>
            <a:r>
              <a:rPr lang="cs-CZ" sz="1600" dirty="0">
                <a:solidFill>
                  <a:schemeClr val="accent5">
                    <a:lumMod val="50000"/>
                  </a:schemeClr>
                </a:solidFill>
              </a:rPr>
              <a:t>z katastru nemovitostí (ne starším 3 měsíců</a:t>
            </a:r>
            <a:r>
              <a:rPr lang="cs-CZ" sz="1600" dirty="0" smtClean="0">
                <a:solidFill>
                  <a:schemeClr val="accent5">
                    <a:lumMod val="50000"/>
                  </a:schemeClr>
                </a:solidFill>
              </a:rPr>
              <a:t>), ze kterého vyplývá, že nemovitost patří (budoucímu) prodávajícímu, </a:t>
            </a:r>
            <a:endParaRPr lang="cs-CZ" sz="1600" dirty="0">
              <a:solidFill>
                <a:schemeClr val="accent5">
                  <a:lumMod val="50000"/>
                </a:schemeClr>
              </a:solidFill>
            </a:endParaRPr>
          </a:p>
          <a:p>
            <a:pPr marL="685800" lvl="1" algn="just">
              <a:spcBef>
                <a:spcPts val="600"/>
              </a:spcBef>
              <a:buBlip>
                <a:blip r:embed="rId2"/>
              </a:buBlip>
            </a:pPr>
            <a:r>
              <a:rPr lang="cs-CZ" sz="1600" b="1" dirty="0" smtClean="0">
                <a:solidFill>
                  <a:schemeClr val="accent5">
                    <a:lumMod val="50000"/>
                  </a:schemeClr>
                </a:solidFill>
              </a:rPr>
              <a:t>nájem </a:t>
            </a:r>
            <a:r>
              <a:rPr lang="cs-CZ" sz="1600" b="1" dirty="0">
                <a:solidFill>
                  <a:schemeClr val="accent5">
                    <a:lumMod val="50000"/>
                  </a:schemeClr>
                </a:solidFill>
              </a:rPr>
              <a:t>pozemků nebo budov</a:t>
            </a:r>
            <a:r>
              <a:rPr lang="cs-CZ" sz="1600" dirty="0">
                <a:solidFill>
                  <a:schemeClr val="accent5">
                    <a:lumMod val="50000"/>
                  </a:schemeClr>
                </a:solidFill>
              </a:rPr>
              <a:t> -  nájemní </a:t>
            </a:r>
            <a:r>
              <a:rPr lang="cs-CZ" sz="1600" dirty="0" smtClean="0">
                <a:solidFill>
                  <a:schemeClr val="accent5">
                    <a:lumMod val="50000"/>
                  </a:schemeClr>
                </a:solidFill>
              </a:rPr>
              <a:t>smlouva sjednána </a:t>
            </a:r>
            <a:r>
              <a:rPr lang="cs-CZ" sz="1600" dirty="0">
                <a:solidFill>
                  <a:schemeClr val="accent5">
                    <a:lumMod val="50000"/>
                  </a:schemeClr>
                </a:solidFill>
              </a:rPr>
              <a:t>minimálně po dobu realizace projektu a dále alespoň 5 let od předpokládaného data ukončení </a:t>
            </a:r>
            <a:r>
              <a:rPr lang="cs-CZ" sz="1600" dirty="0" smtClean="0">
                <a:solidFill>
                  <a:schemeClr val="accent5">
                    <a:lumMod val="50000"/>
                  </a:schemeClr>
                </a:solidFill>
              </a:rPr>
              <a:t>projektu,</a:t>
            </a:r>
            <a:r>
              <a:rPr lang="cs-CZ" sz="1600" dirty="0">
                <a:solidFill>
                  <a:schemeClr val="accent5">
                    <a:lumMod val="50000"/>
                  </a:schemeClr>
                </a:solidFill>
              </a:rPr>
              <a:t> </a:t>
            </a:r>
            <a:endParaRPr lang="cs-CZ" sz="1600" dirty="0" smtClean="0">
              <a:solidFill>
                <a:schemeClr val="accent5">
                  <a:lumMod val="50000"/>
                </a:schemeClr>
              </a:solidFill>
            </a:endParaRPr>
          </a:p>
          <a:p>
            <a:pPr marL="685800" lvl="1" algn="just">
              <a:spcBef>
                <a:spcPts val="600"/>
              </a:spcBef>
              <a:buBlip>
                <a:blip r:embed="rId2"/>
              </a:buBlip>
            </a:pPr>
            <a:r>
              <a:rPr lang="cs-CZ" sz="1600" b="1" dirty="0" smtClean="0">
                <a:solidFill>
                  <a:schemeClr val="accent5">
                    <a:lumMod val="50000"/>
                  </a:schemeClr>
                </a:solidFill>
              </a:rPr>
              <a:t>novostavba </a:t>
            </a:r>
            <a:r>
              <a:rPr lang="cs-CZ" sz="1600" b="1" dirty="0">
                <a:solidFill>
                  <a:schemeClr val="accent5">
                    <a:lumMod val="50000"/>
                  </a:schemeClr>
                </a:solidFill>
              </a:rPr>
              <a:t>(i formou přístavby</a:t>
            </a:r>
            <a:r>
              <a:rPr lang="cs-CZ" sz="1600" dirty="0">
                <a:solidFill>
                  <a:schemeClr val="accent5">
                    <a:lumMod val="50000"/>
                  </a:schemeClr>
                </a:solidFill>
              </a:rPr>
              <a:t>) - výpis z katastru nemovitostí prokazující vlastnické právo k pozemku, na kterém bude výstavba uskutečněna, popř. kupní smlouvu nebo smlouvu o smlouvě budoucí kupní pozemku, na kterém má být stavba uskutečněna, příp. výpis z katastru nemovitostí prokazující 100 % vlastnictví pozemku mateřskou společností příjemce</a:t>
            </a:r>
            <a:r>
              <a:rPr lang="cs-CZ" sz="1600" dirty="0" smtClean="0">
                <a:solidFill>
                  <a:schemeClr val="accent5">
                    <a:lumMod val="50000"/>
                  </a:schemeClr>
                </a:solidFill>
              </a:rPr>
              <a:t>,</a:t>
            </a:r>
            <a:endParaRPr lang="cs-CZ" sz="1800" u="sng" dirty="0"/>
          </a:p>
          <a:p>
            <a:endParaRPr lang="cs-CZ" sz="1800" u="sng" dirty="0"/>
          </a:p>
        </p:txBody>
      </p:sp>
    </p:spTree>
    <p:extLst>
      <p:ext uri="{BB962C8B-B14F-4D97-AF65-F5344CB8AC3E}">
        <p14:creationId xmlns:p14="http://schemas.microsoft.com/office/powerpoint/2010/main" val="3195411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br>
              <a:rPr lang="cs-CZ" sz="2800" dirty="0" smtClean="0"/>
            </a:br>
            <a:r>
              <a:rPr lang="cs-CZ" sz="2000" dirty="0" smtClean="0"/>
              <a:t>Žádost o podporu</a:t>
            </a:r>
            <a:endParaRPr lang="cs-CZ" sz="2800" dirty="0"/>
          </a:p>
        </p:txBody>
      </p:sp>
      <p:sp>
        <p:nvSpPr>
          <p:cNvPr id="3" name="Zástupný symbol pro obsah 2"/>
          <p:cNvSpPr>
            <a:spLocks noGrp="1"/>
          </p:cNvSpPr>
          <p:nvPr>
            <p:ph idx="1"/>
          </p:nvPr>
        </p:nvSpPr>
        <p:spPr>
          <a:xfrm>
            <a:off x="457200" y="1600200"/>
            <a:ext cx="8229600" cy="4709120"/>
          </a:xfrm>
        </p:spPr>
        <p:txBody>
          <a:bodyPr/>
          <a:lstStyle/>
          <a:p>
            <a:pPr marL="285750" lvl="0" indent="-285750" algn="just">
              <a:spcBef>
                <a:spcPts val="1200"/>
              </a:spcBef>
              <a:buBlip>
                <a:blip r:embed="rId2"/>
              </a:buBlip>
            </a:pPr>
            <a:r>
              <a:rPr lang="cs-CZ" sz="1800" b="1" dirty="0" smtClean="0">
                <a:solidFill>
                  <a:schemeClr val="accent5">
                    <a:lumMod val="50000"/>
                  </a:schemeClr>
                </a:solidFill>
              </a:rPr>
              <a:t>Znalecký </a:t>
            </a:r>
            <a:r>
              <a:rPr lang="cs-CZ" sz="1800" b="1" dirty="0">
                <a:solidFill>
                  <a:schemeClr val="accent5">
                    <a:lumMod val="50000"/>
                  </a:schemeClr>
                </a:solidFill>
              </a:rPr>
              <a:t>posudek </a:t>
            </a:r>
            <a:r>
              <a:rPr lang="cs-CZ" sz="1800" dirty="0">
                <a:solidFill>
                  <a:schemeClr val="accent5">
                    <a:lumMod val="50000"/>
                  </a:schemeClr>
                </a:solidFill>
              </a:rPr>
              <a:t>na nákup pozemků, budov, know-how a unikátní technologie v případě, že si příjemce dotace nárokuje takový způsobilý výdaj do rozpočtu </a:t>
            </a:r>
            <a:r>
              <a:rPr lang="cs-CZ" sz="1800" dirty="0" smtClean="0">
                <a:solidFill>
                  <a:schemeClr val="accent5">
                    <a:lumMod val="50000"/>
                  </a:schemeClr>
                </a:solidFill>
              </a:rPr>
              <a:t>projektu</a:t>
            </a:r>
            <a:endParaRPr lang="cs-CZ" sz="1800" dirty="0">
              <a:solidFill>
                <a:schemeClr val="accent5">
                  <a:lumMod val="50000"/>
                </a:schemeClr>
              </a:solidFill>
            </a:endParaRPr>
          </a:p>
          <a:p>
            <a:pPr marL="285750" lvl="0" indent="-285750" algn="just">
              <a:spcBef>
                <a:spcPts val="1200"/>
              </a:spcBef>
              <a:buBlip>
                <a:blip r:embed="rId2"/>
              </a:buBlip>
            </a:pPr>
            <a:r>
              <a:rPr lang="cs-CZ" sz="1800" b="1" dirty="0">
                <a:solidFill>
                  <a:schemeClr val="accent5">
                    <a:lumMod val="50000"/>
                  </a:schemeClr>
                </a:solidFill>
              </a:rPr>
              <a:t>P</a:t>
            </a:r>
            <a:r>
              <a:rPr lang="cs-CZ" sz="1800" b="1" dirty="0" smtClean="0">
                <a:solidFill>
                  <a:schemeClr val="accent5">
                    <a:lumMod val="50000"/>
                  </a:schemeClr>
                </a:solidFill>
              </a:rPr>
              <a:t>odnikatelský </a:t>
            </a:r>
            <a:r>
              <a:rPr lang="cs-CZ" sz="1800" b="1" dirty="0">
                <a:solidFill>
                  <a:schemeClr val="accent5">
                    <a:lumMod val="50000"/>
                  </a:schemeClr>
                </a:solidFill>
              </a:rPr>
              <a:t>záměr </a:t>
            </a:r>
            <a:r>
              <a:rPr lang="cs-CZ" sz="1800" dirty="0">
                <a:solidFill>
                  <a:schemeClr val="accent5">
                    <a:lumMod val="50000"/>
                  </a:schemeClr>
                </a:solidFill>
              </a:rPr>
              <a:t>dle povinné </a:t>
            </a:r>
            <a:r>
              <a:rPr lang="cs-CZ" sz="1800" dirty="0" smtClean="0">
                <a:solidFill>
                  <a:schemeClr val="accent5">
                    <a:lumMod val="50000"/>
                  </a:schemeClr>
                </a:solidFill>
              </a:rPr>
              <a:t>osnovy</a:t>
            </a:r>
            <a:endParaRPr lang="cs-CZ" sz="1800" dirty="0">
              <a:solidFill>
                <a:schemeClr val="accent5">
                  <a:lumMod val="50000"/>
                </a:schemeClr>
              </a:solidFill>
            </a:endParaRPr>
          </a:p>
          <a:p>
            <a:pPr marL="285750" lvl="0" indent="-285750" algn="just">
              <a:spcBef>
                <a:spcPts val="1200"/>
              </a:spcBef>
              <a:buBlip>
                <a:blip r:embed="rId2"/>
              </a:buBlip>
            </a:pPr>
            <a:r>
              <a:rPr lang="cs-CZ" sz="1800" b="1" dirty="0">
                <a:solidFill>
                  <a:schemeClr val="accent5">
                    <a:lumMod val="50000"/>
                  </a:schemeClr>
                </a:solidFill>
              </a:rPr>
              <a:t>D</a:t>
            </a:r>
            <a:r>
              <a:rPr lang="cs-CZ" sz="1800" b="1" dirty="0" smtClean="0">
                <a:solidFill>
                  <a:schemeClr val="accent5">
                    <a:lumMod val="50000"/>
                  </a:schemeClr>
                </a:solidFill>
              </a:rPr>
              <a:t>alší </a:t>
            </a:r>
            <a:r>
              <a:rPr lang="cs-CZ" sz="1800" b="1" dirty="0">
                <a:solidFill>
                  <a:schemeClr val="accent5">
                    <a:lumMod val="50000"/>
                  </a:schemeClr>
                </a:solidFill>
              </a:rPr>
              <a:t>dokumenty </a:t>
            </a:r>
            <a:r>
              <a:rPr lang="cs-CZ" sz="1800" dirty="0" smtClean="0">
                <a:solidFill>
                  <a:schemeClr val="accent5">
                    <a:lumMod val="50000"/>
                  </a:schemeClr>
                </a:solidFill>
              </a:rPr>
              <a:t>dokládající </a:t>
            </a:r>
            <a:r>
              <a:rPr lang="cs-CZ" sz="1800" dirty="0">
                <a:solidFill>
                  <a:schemeClr val="accent5">
                    <a:lumMod val="50000"/>
                  </a:schemeClr>
                </a:solidFill>
              </a:rPr>
              <a:t>skutečnosti uvedené v Podnikatelském záměru (např. smlouvy o spolupráci, certifikáty, dokumenty prokazující zajištění externího financování projektu – vždy pokud je relevantní</a:t>
            </a:r>
            <a:r>
              <a:rPr lang="cs-CZ" sz="1800" dirty="0" smtClean="0">
                <a:solidFill>
                  <a:schemeClr val="accent5">
                    <a:lumMod val="50000"/>
                  </a:schemeClr>
                </a:solidFill>
              </a:rPr>
              <a:t>)</a:t>
            </a:r>
            <a:r>
              <a:rPr lang="cs-CZ" sz="1800" dirty="0">
                <a:solidFill>
                  <a:schemeClr val="accent5">
                    <a:lumMod val="50000"/>
                  </a:schemeClr>
                </a:solidFill>
              </a:rPr>
              <a:t> </a:t>
            </a:r>
            <a:endParaRPr lang="cs-CZ" sz="1800" dirty="0" smtClean="0">
              <a:solidFill>
                <a:schemeClr val="accent5">
                  <a:lumMod val="50000"/>
                </a:schemeClr>
              </a:solidFill>
            </a:endParaRPr>
          </a:p>
          <a:p>
            <a:pPr marL="285750" indent="-285750" algn="just">
              <a:spcBef>
                <a:spcPts val="1200"/>
              </a:spcBef>
              <a:buBlip>
                <a:blip r:embed="rId2"/>
              </a:buBlip>
            </a:pPr>
            <a:r>
              <a:rPr lang="cs-CZ" sz="1800" b="1" dirty="0"/>
              <a:t>V případě</a:t>
            </a:r>
            <a:r>
              <a:rPr lang="cs-CZ" sz="1800" b="1" dirty="0">
                <a:solidFill>
                  <a:schemeClr val="accent5">
                    <a:lumMod val="50000"/>
                  </a:schemeClr>
                </a:solidFill>
              </a:rPr>
              <a:t>, že bude při realizaci projektu zjištěno, že příjemce nedoložil k žádosti o podporu přílohy k místu realizace projektu dle skutečnosti (např. zatajení stavebních úprav), může být projekt ukončen. Pokud u takového projektu již byla vyplacena dotace nebo její část, bude příjemce povinen ji vrátit v plné výši</a:t>
            </a:r>
            <a:r>
              <a:rPr lang="cs-CZ" sz="1800" b="1" dirty="0" smtClean="0">
                <a:solidFill>
                  <a:schemeClr val="accent5">
                    <a:lumMod val="50000"/>
                  </a:schemeClr>
                </a:solidFill>
              </a:rPr>
              <a:t>.</a:t>
            </a:r>
            <a:endParaRPr lang="cs-CZ" sz="1800" b="1" dirty="0">
              <a:solidFill>
                <a:schemeClr val="accent5">
                  <a:lumMod val="50000"/>
                </a:schemeClr>
              </a:solidFill>
            </a:endParaRPr>
          </a:p>
        </p:txBody>
      </p:sp>
    </p:spTree>
    <p:extLst>
      <p:ext uri="{BB962C8B-B14F-4D97-AF65-F5344CB8AC3E}">
        <p14:creationId xmlns:p14="http://schemas.microsoft.com/office/powerpoint/2010/main" val="4293336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850106"/>
          </a:xfrm>
        </p:spPr>
        <p:txBody>
          <a:bodyPr>
            <a:normAutofit/>
          </a:bodyPr>
          <a:lstStyle/>
          <a:p>
            <a:pPr algn="l"/>
            <a:r>
              <a:rPr lang="cs-CZ" sz="2800" dirty="0"/>
              <a:t>Podmínky projektu</a:t>
            </a:r>
          </a:p>
        </p:txBody>
      </p:sp>
      <p:sp>
        <p:nvSpPr>
          <p:cNvPr id="3" name="Zástupný symbol pro obsah 2"/>
          <p:cNvSpPr>
            <a:spLocks noGrp="1"/>
          </p:cNvSpPr>
          <p:nvPr>
            <p:ph idx="1"/>
          </p:nvPr>
        </p:nvSpPr>
        <p:spPr>
          <a:xfrm>
            <a:off x="457200" y="1484784"/>
            <a:ext cx="8229600" cy="4641379"/>
          </a:xfrm>
        </p:spPr>
        <p:txBody>
          <a:bodyPr/>
          <a:lstStyle/>
          <a:p>
            <a:pPr marL="285750" indent="-285750">
              <a:spcAft>
                <a:spcPts val="600"/>
              </a:spcAft>
              <a:buBlip>
                <a:blip r:embed="rId2"/>
              </a:buBlip>
            </a:pPr>
            <a:r>
              <a:rPr lang="cs-CZ" sz="1800" dirty="0">
                <a:solidFill>
                  <a:schemeClr val="accent5">
                    <a:lumMod val="50000"/>
                  </a:schemeClr>
                </a:solidFill>
              </a:rPr>
              <a:t>Povinností pro projekty s celkovými výdaji od 5 mil. Kč bude provést Finanční analýzu </a:t>
            </a:r>
            <a:r>
              <a:rPr lang="cs-CZ" sz="1800" dirty="0" smtClean="0">
                <a:solidFill>
                  <a:schemeClr val="accent5">
                    <a:lumMod val="50000"/>
                  </a:schemeClr>
                </a:solidFill>
              </a:rPr>
              <a:t>investice</a:t>
            </a:r>
            <a:endParaRPr lang="cs-CZ" sz="1800" dirty="0">
              <a:solidFill>
                <a:schemeClr val="accent5">
                  <a:lumMod val="50000"/>
                </a:schemeClr>
              </a:solidFill>
            </a:endParaRPr>
          </a:p>
          <a:p>
            <a:pPr marL="285750" indent="-285750">
              <a:spcAft>
                <a:spcPts val="600"/>
              </a:spcAft>
              <a:buBlip>
                <a:blip r:embed="rId2"/>
              </a:buBlip>
            </a:pPr>
            <a:r>
              <a:rPr lang="cs-CZ" sz="1800" dirty="0">
                <a:solidFill>
                  <a:schemeClr val="accent5">
                    <a:lumMod val="50000"/>
                  </a:schemeClr>
                </a:solidFill>
              </a:rPr>
              <a:t>Pro projekty s celkovými výdaji nad 100 mil. Kč bude povinnost tzv. ekonomické analýzy, kde se budou zohledňovat socioekonomické dopady projektu podle nastaveného </a:t>
            </a:r>
            <a:r>
              <a:rPr lang="cs-CZ" sz="1800" dirty="0" smtClean="0">
                <a:solidFill>
                  <a:schemeClr val="accent5">
                    <a:lumMod val="50000"/>
                  </a:schemeClr>
                </a:solidFill>
              </a:rPr>
              <a:t>číselníku </a:t>
            </a:r>
            <a:endParaRPr lang="cs-CZ" sz="1800" dirty="0">
              <a:solidFill>
                <a:schemeClr val="accent5">
                  <a:lumMod val="50000"/>
                </a:schemeClr>
              </a:solidFill>
            </a:endParaRPr>
          </a:p>
          <a:p>
            <a:pPr marL="285750" indent="-285750">
              <a:spcAft>
                <a:spcPts val="600"/>
              </a:spcAft>
              <a:buBlip>
                <a:blip r:embed="rId2"/>
              </a:buBlip>
            </a:pPr>
            <a:r>
              <a:rPr lang="cs-CZ" sz="1800" dirty="0">
                <a:solidFill>
                  <a:schemeClr val="accent5">
                    <a:lumMod val="50000"/>
                  </a:schemeClr>
                </a:solidFill>
              </a:rPr>
              <a:t>Každý žadatel (1 IČ) je v této Výzvě oprávněn předložit maximálně jeden projekt</a:t>
            </a:r>
          </a:p>
          <a:p>
            <a:pPr marL="285750" indent="-285750">
              <a:spcAft>
                <a:spcPts val="600"/>
              </a:spcAft>
              <a:buBlip>
                <a:blip r:embed="rId2"/>
              </a:buBlip>
            </a:pPr>
            <a:r>
              <a:rPr lang="cs-CZ" sz="1800" dirty="0" smtClean="0">
                <a:solidFill>
                  <a:schemeClr val="accent5">
                    <a:lumMod val="50000"/>
                  </a:schemeClr>
                </a:solidFill>
              </a:rPr>
              <a:t>Minimální </a:t>
            </a:r>
            <a:r>
              <a:rPr lang="cs-CZ" sz="1800" dirty="0">
                <a:solidFill>
                  <a:schemeClr val="accent5">
                    <a:lumMod val="50000"/>
                  </a:schemeClr>
                </a:solidFill>
              </a:rPr>
              <a:t>výše investice do dlouhodobého </a:t>
            </a:r>
            <a:r>
              <a:rPr lang="cs-CZ" sz="1800" dirty="0" smtClean="0">
                <a:solidFill>
                  <a:schemeClr val="accent5">
                    <a:lumMod val="50000"/>
                  </a:schemeClr>
                </a:solidFill>
              </a:rPr>
              <a:t>majetku </a:t>
            </a:r>
            <a:r>
              <a:rPr lang="cs-CZ" sz="1800" dirty="0">
                <a:solidFill>
                  <a:schemeClr val="accent5">
                    <a:lumMod val="50000"/>
                  </a:schemeClr>
                </a:solidFill>
              </a:rPr>
              <a:t>využívaného pro účely zajištění aktivit </a:t>
            </a:r>
            <a:r>
              <a:rPr lang="cs-CZ" sz="1800" dirty="0" smtClean="0">
                <a:solidFill>
                  <a:schemeClr val="accent5">
                    <a:lumMod val="50000"/>
                  </a:schemeClr>
                </a:solidFill>
              </a:rPr>
              <a:t>projektu </a:t>
            </a:r>
            <a:r>
              <a:rPr lang="cs-CZ" sz="1800" dirty="0">
                <a:solidFill>
                  <a:schemeClr val="accent5">
                    <a:lumMod val="50000"/>
                  </a:schemeClr>
                </a:solidFill>
              </a:rPr>
              <a:t>činí pro MSP 4 mil. Kč, v případě velkých podniků 10 mil. </a:t>
            </a:r>
            <a:r>
              <a:rPr lang="cs-CZ" sz="1800" dirty="0" smtClean="0">
                <a:solidFill>
                  <a:schemeClr val="accent5">
                    <a:lumMod val="50000"/>
                  </a:schemeClr>
                </a:solidFill>
              </a:rPr>
              <a:t>Kč </a:t>
            </a:r>
            <a:endParaRPr lang="cs-CZ" sz="1800" dirty="0">
              <a:solidFill>
                <a:schemeClr val="accent5">
                  <a:lumMod val="50000"/>
                </a:schemeClr>
              </a:solidFill>
            </a:endParaRPr>
          </a:p>
          <a:p>
            <a:pPr marL="285750" indent="-285750">
              <a:spcAft>
                <a:spcPts val="600"/>
              </a:spcAft>
              <a:buBlip>
                <a:blip r:embed="rId2"/>
              </a:buBlip>
            </a:pPr>
            <a:r>
              <a:rPr lang="cs-CZ" sz="1800" dirty="0" smtClean="0">
                <a:solidFill>
                  <a:schemeClr val="accent5">
                    <a:lumMod val="50000"/>
                  </a:schemeClr>
                </a:solidFill>
              </a:rPr>
              <a:t>Příjemce </a:t>
            </a:r>
            <a:r>
              <a:rPr lang="cs-CZ" sz="1800" dirty="0">
                <a:solidFill>
                  <a:schemeClr val="accent5">
                    <a:lumMod val="50000"/>
                  </a:schemeClr>
                </a:solidFill>
              </a:rPr>
              <a:t>je povinen umožnit přístup k výzkumné infrastruktuře více uživatelům za transparentních a nediskriminačních </a:t>
            </a:r>
            <a:r>
              <a:rPr lang="cs-CZ" sz="1800" dirty="0" smtClean="0">
                <a:solidFill>
                  <a:schemeClr val="accent5">
                    <a:lumMod val="50000"/>
                  </a:schemeClr>
                </a:solidFill>
              </a:rPr>
              <a:t>podmínek</a:t>
            </a:r>
          </a:p>
          <a:p>
            <a:pPr marL="0" indent="0">
              <a:spcAft>
                <a:spcPts val="600"/>
              </a:spcAft>
              <a:buNone/>
            </a:pPr>
            <a:endParaRPr lang="cs-CZ" sz="1800" dirty="0">
              <a:solidFill>
                <a:schemeClr val="accent5">
                  <a:lumMod val="50000"/>
                </a:schemeClr>
              </a:solidFill>
            </a:endParaRPr>
          </a:p>
          <a:p>
            <a:pPr lvl="0"/>
            <a:endParaRPr lang="cs-CZ" sz="1800" dirty="0"/>
          </a:p>
          <a:p>
            <a:endParaRPr lang="cs-CZ" sz="1800" dirty="0"/>
          </a:p>
        </p:txBody>
      </p:sp>
    </p:spTree>
    <p:extLst>
      <p:ext uri="{BB962C8B-B14F-4D97-AF65-F5344CB8AC3E}">
        <p14:creationId xmlns:p14="http://schemas.microsoft.com/office/powerpoint/2010/main" val="4052677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Inovace</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37545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a:xfrm>
            <a:off x="457200" y="1124744"/>
            <a:ext cx="8229600" cy="4968552"/>
          </a:xfrm>
        </p:spPr>
        <p:txBody>
          <a:bodyPr/>
          <a:lstStyle/>
          <a:p>
            <a:pPr algn="just">
              <a:buNone/>
            </a:pPr>
            <a:r>
              <a:rPr lang="cs-CZ" sz="2400" dirty="0"/>
              <a:t>Účast na zahraničních veletrzích a výstavách </a:t>
            </a:r>
          </a:p>
          <a:p>
            <a:pPr algn="just"/>
            <a:r>
              <a:rPr lang="cs-CZ" sz="1400" dirty="0" smtClean="0"/>
              <a:t>Pronájem plochy, </a:t>
            </a:r>
            <a:r>
              <a:rPr lang="cs-CZ" sz="1400" dirty="0"/>
              <a:t>zřízení </a:t>
            </a:r>
            <a:r>
              <a:rPr lang="cs-CZ" sz="1400" dirty="0" smtClean="0"/>
              <a:t> (grafický návrh, výkresová dokumentace) a </a:t>
            </a:r>
            <a:r>
              <a:rPr lang="cs-CZ" sz="1400" dirty="0"/>
              <a:t>provoz stánku na výstavách a veletrzích v </a:t>
            </a:r>
            <a:r>
              <a:rPr lang="cs-CZ" sz="1400" dirty="0" smtClean="0"/>
              <a:t>zahraničí, připojení k inženýrským sítím, pronájem vybavení (nábytek, plátno, kuchyňka,..)</a:t>
            </a:r>
            <a:endParaRPr lang="cs-CZ" sz="1400" dirty="0"/>
          </a:p>
          <a:p>
            <a:pPr algn="just">
              <a:buNone/>
            </a:pPr>
            <a:r>
              <a:rPr lang="cs-CZ" sz="1400" dirty="0"/>
              <a:t>	Omezení: max. 15 účastí na veletrzích a výstavách na projekt</a:t>
            </a:r>
          </a:p>
          <a:p>
            <a:pPr algn="just">
              <a:buNone/>
            </a:pPr>
            <a:r>
              <a:rPr lang="cs-CZ" sz="1400" dirty="0"/>
              <a:t>	Nejsou podporovány účasti na konferencích, sympoziích a </a:t>
            </a:r>
            <a:r>
              <a:rPr lang="cs-CZ" sz="1400" dirty="0" smtClean="0"/>
              <a:t>workshopech, které nemají veletržní charakter.</a:t>
            </a:r>
            <a:endParaRPr lang="cs-CZ" sz="1400" dirty="0"/>
          </a:p>
          <a:p>
            <a:pPr algn="just">
              <a:buNone/>
            </a:pPr>
            <a:endParaRPr lang="cs-CZ" sz="1400" dirty="0"/>
          </a:p>
          <a:p>
            <a:pPr algn="just">
              <a:buNone/>
            </a:pPr>
            <a:r>
              <a:rPr lang="cs-CZ" sz="2400" dirty="0"/>
              <a:t>Marketingové propagační materiály</a:t>
            </a:r>
          </a:p>
          <a:p>
            <a:pPr algn="just"/>
            <a:r>
              <a:rPr lang="cs-CZ" sz="1400" dirty="0"/>
              <a:t>Tvorba marketingových propagačních materiálů v cizích jazycích pro účely účasti na konkrétním veletrhu/výstavě, včetně grafických návrhů, překladů do cizích jazyků a tisku </a:t>
            </a:r>
          </a:p>
          <a:p>
            <a:pPr algn="just"/>
            <a:r>
              <a:rPr lang="cs-CZ" sz="1400" dirty="0"/>
              <a:t>Materiály musí být vyrobeny před datem konání veletrhu</a:t>
            </a:r>
          </a:p>
          <a:p>
            <a:pPr algn="just"/>
            <a:r>
              <a:rPr lang="cs-CZ" sz="1400" dirty="0"/>
              <a:t>Poskytnutí podpory na tvorbu marketingových propagačních materiálů je podmíněno účastí MSP na výstavě/veletrhu v projektu</a:t>
            </a:r>
          </a:p>
          <a:p>
            <a:pPr lvl="1" algn="just"/>
            <a:r>
              <a:rPr lang="cs-CZ" sz="1400" dirty="0"/>
              <a:t>v tištěné formě (letáky, prospekty, brožury, katalogy)</a:t>
            </a:r>
          </a:p>
          <a:p>
            <a:pPr lvl="1" algn="just"/>
            <a:r>
              <a:rPr lang="cs-CZ" sz="1400" dirty="0"/>
              <a:t>v elektronické formě (CD/DVD/</a:t>
            </a:r>
            <a:r>
              <a:rPr lang="cs-CZ" sz="1400" dirty="0" err="1"/>
              <a:t>flashdisk</a:t>
            </a:r>
            <a:r>
              <a:rPr lang="cs-CZ" sz="1400" dirty="0"/>
              <a:t> prezentace)</a:t>
            </a:r>
          </a:p>
          <a:p>
            <a:pPr lvl="1" algn="just"/>
            <a:r>
              <a:rPr lang="cs-CZ" sz="1400" dirty="0"/>
              <a:t>inzeráty v tisku ve formě pozvánky na veletrh</a:t>
            </a:r>
          </a:p>
          <a:p>
            <a:pPr marL="457200" lvl="1" indent="0" algn="just">
              <a:buNone/>
            </a:pPr>
            <a:endParaRPr lang="cs-CZ" sz="1000" dirty="0"/>
          </a:p>
          <a:p>
            <a:pPr algn="just">
              <a:buNone/>
            </a:pPr>
            <a:r>
              <a:rPr lang="cs-CZ" sz="2400" dirty="0"/>
              <a:t>Doprava vystavovaných exponátů, stánku a jeho vybavení</a:t>
            </a:r>
          </a:p>
          <a:p>
            <a:pPr algn="just"/>
            <a:r>
              <a:rPr lang="cs-CZ" sz="1400" dirty="0"/>
              <a:t>Doprava musí být zajištěna externím dodavatelem</a:t>
            </a:r>
          </a:p>
          <a:p>
            <a:pPr algn="just"/>
            <a:r>
              <a:rPr lang="cs-CZ" sz="1400" dirty="0"/>
              <a:t>ZV je doprava včetně balného a manipulace</a:t>
            </a:r>
            <a:endParaRPr lang="cs-CZ" sz="1400" dirty="0">
              <a:solidFill>
                <a:schemeClr val="accent5">
                  <a:lumMod val="50000"/>
                </a:schemeClr>
              </a:solidFill>
            </a:endParaRPr>
          </a:p>
        </p:txBody>
      </p:sp>
    </p:spTree>
    <p:extLst>
      <p:ext uri="{BB962C8B-B14F-4D97-AF65-F5344CB8AC3E}">
        <p14:creationId xmlns:p14="http://schemas.microsoft.com/office/powerpoint/2010/main" val="4179216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11560" y="188640"/>
            <a:ext cx="8075240" cy="6192687"/>
          </a:xfrm>
        </p:spPr>
        <p:txBody>
          <a:bodyPr/>
          <a:lstStyle/>
          <a:p>
            <a:pPr marL="0" lvl="1" indent="0">
              <a:buNone/>
            </a:pPr>
            <a:r>
              <a:rPr lang="cs-CZ" sz="2000" b="1" dirty="0" smtClean="0">
                <a:solidFill>
                  <a:srgbClr val="009DE0"/>
                </a:solidFill>
              </a:rPr>
              <a:t>Inovace </a:t>
            </a:r>
            <a:r>
              <a:rPr lang="cs-CZ" sz="2000" dirty="0">
                <a:solidFill>
                  <a:srgbClr val="002060"/>
                </a:solidFill>
              </a:rPr>
              <a:t>(MSP i VP, </a:t>
            </a:r>
            <a:r>
              <a:rPr lang="cs-CZ" sz="2000" dirty="0"/>
              <a:t>uvedení nového výrobku, prototypu do výroby – produktová inovace, návaznost na </a:t>
            </a:r>
            <a:r>
              <a:rPr lang="cs-CZ" sz="2000" dirty="0" err="1"/>
              <a:t>VaV</a:t>
            </a:r>
            <a:r>
              <a:rPr lang="cs-CZ" sz="2000" dirty="0"/>
              <a:t>, zefektivnění procesů výroby - procesní inovace, vč. transferu technologií, organizační inovace (nové IS)  a marketingová inovace </a:t>
            </a:r>
          </a:p>
          <a:p>
            <a:pPr marL="57150" lvl="1" indent="-342900">
              <a:buFont typeface="Wingdings" panose="05000000000000000000" pitchFamily="2" charset="2"/>
              <a:buChar char="§"/>
            </a:pPr>
            <a:r>
              <a:rPr lang="cs-CZ" sz="2000" dirty="0"/>
              <a:t>stavební práce/technické zhodnocení do 20% ZV na technologie</a:t>
            </a:r>
          </a:p>
          <a:p>
            <a:pPr marL="342900" lvl="1" indent="-342900">
              <a:buFont typeface="Wingdings" panose="05000000000000000000" pitchFamily="2" charset="2"/>
              <a:buChar char="§"/>
            </a:pPr>
            <a:r>
              <a:rPr lang="cs-CZ" sz="2000" dirty="0"/>
              <a:t>míra podpory 45, 35, 25 %, </a:t>
            </a:r>
            <a:endParaRPr lang="cs-CZ" sz="2000" dirty="0" smtClean="0"/>
          </a:p>
          <a:p>
            <a:pPr marL="342900" lvl="1" indent="-342900">
              <a:buFont typeface="Wingdings" panose="05000000000000000000" pitchFamily="2" charset="2"/>
              <a:buChar char="§"/>
            </a:pPr>
            <a:r>
              <a:rPr lang="cs-CZ" sz="2000" dirty="0" smtClean="0"/>
              <a:t>dotace </a:t>
            </a:r>
            <a:r>
              <a:rPr lang="cs-CZ" sz="2000" dirty="0"/>
              <a:t>v rozsahu 1 – 100/200 mil </a:t>
            </a:r>
            <a:r>
              <a:rPr lang="cs-CZ" sz="2000" dirty="0" smtClean="0"/>
              <a:t>Kč</a:t>
            </a:r>
          </a:p>
          <a:p>
            <a:pPr marL="342900" lvl="1" indent="-342900">
              <a:buFont typeface="Wingdings" panose="05000000000000000000" pitchFamily="2" charset="2"/>
              <a:buChar char="§"/>
            </a:pPr>
            <a:r>
              <a:rPr lang="cs-CZ" sz="2000" dirty="0" smtClean="0"/>
              <a:t>vyhlášení/příjem </a:t>
            </a:r>
            <a:r>
              <a:rPr lang="cs-CZ" sz="2000" dirty="0"/>
              <a:t>žádostí: </a:t>
            </a:r>
            <a:r>
              <a:rPr lang="cs-CZ" sz="2000" b="1" dirty="0">
                <a:solidFill>
                  <a:srgbClr val="009DE0"/>
                </a:solidFill>
              </a:rPr>
              <a:t>11-12/2016</a:t>
            </a:r>
            <a:r>
              <a:rPr lang="cs-CZ" sz="2000" dirty="0"/>
              <a:t> </a:t>
            </a:r>
            <a:r>
              <a:rPr lang="cs-CZ" sz="2000" b="1" dirty="0" smtClean="0"/>
              <a:t/>
            </a:r>
            <a:br>
              <a:rPr lang="cs-CZ" sz="2000" b="1" dirty="0" smtClean="0"/>
            </a:br>
            <a:endParaRPr lang="cs-CZ" dirty="0"/>
          </a:p>
          <a:p>
            <a:pPr marL="0" indent="0">
              <a:buNone/>
            </a:pPr>
            <a:r>
              <a:rPr lang="cs-CZ" sz="2000" b="1" dirty="0">
                <a:solidFill>
                  <a:srgbClr val="009AD0"/>
                </a:solidFill>
              </a:rPr>
              <a:t>INOVACE – Projekt na ochranu práv průmyslového vlastnictví </a:t>
            </a:r>
            <a:endParaRPr lang="cs-CZ" sz="2000" b="1" dirty="0" smtClean="0">
              <a:solidFill>
                <a:srgbClr val="009AD0"/>
              </a:solidFill>
            </a:endParaRPr>
          </a:p>
          <a:p>
            <a:r>
              <a:rPr lang="cs-CZ" sz="2000" dirty="0" smtClean="0"/>
              <a:t>Otevřena - ukončení </a:t>
            </a:r>
            <a:r>
              <a:rPr lang="cs-CZ" sz="2000" dirty="0"/>
              <a:t>příjmu: 31. 12. 2017 </a:t>
            </a:r>
            <a:endParaRPr lang="cs-CZ" sz="2000" dirty="0" smtClean="0"/>
          </a:p>
          <a:p>
            <a:r>
              <a:rPr lang="cs-CZ" sz="2000" dirty="0" smtClean="0"/>
              <a:t>MSP, </a:t>
            </a:r>
            <a:r>
              <a:rPr lang="cs-CZ" sz="2000" dirty="0" err="1" smtClean="0"/>
              <a:t>VaV</a:t>
            </a:r>
            <a:r>
              <a:rPr lang="cs-CZ" sz="2000" dirty="0" smtClean="0"/>
              <a:t> instituce, VŠ</a:t>
            </a:r>
          </a:p>
          <a:p>
            <a:r>
              <a:rPr lang="cs-CZ" sz="2000" dirty="0" smtClean="0"/>
              <a:t>50%, 40 000 – 1 mil. Kč</a:t>
            </a:r>
          </a:p>
          <a:p>
            <a:r>
              <a:rPr lang="cs-CZ" sz="2000" dirty="0"/>
              <a:t>zajištění ochrany průmyslového vlastnictví v České republice a zahraničí ve </a:t>
            </a:r>
            <a:r>
              <a:rPr lang="cs-CZ" sz="2000" dirty="0" smtClean="0"/>
              <a:t>formě: vynálezů/patentů, ochranných známek, užitných vzorů, průmyslových vzorů</a:t>
            </a:r>
          </a:p>
          <a:p>
            <a:r>
              <a:rPr lang="cs-CZ" sz="2000" dirty="0" smtClean="0"/>
              <a:t>ZV</a:t>
            </a:r>
            <a:r>
              <a:rPr lang="cs-CZ" sz="2000" dirty="0"/>
              <a:t>: služby oprávněných </a:t>
            </a:r>
            <a:r>
              <a:rPr lang="cs-CZ" sz="2000" dirty="0" smtClean="0"/>
              <a:t>zástupců, překlady, správní </a:t>
            </a:r>
            <a:r>
              <a:rPr lang="cs-CZ" sz="2000" dirty="0"/>
              <a:t>poplatky</a:t>
            </a:r>
          </a:p>
          <a:p>
            <a:endParaRPr lang="cs-CZ" sz="2000" dirty="0"/>
          </a:p>
          <a:p>
            <a:endParaRPr lang="cs-CZ" sz="2000" dirty="0" smtClean="0"/>
          </a:p>
          <a:p>
            <a:endParaRPr lang="cs-CZ" sz="2000" dirty="0"/>
          </a:p>
          <a:p>
            <a:pPr marL="0" indent="0">
              <a:buNone/>
            </a:pPr>
            <a:endParaRPr lang="cs-CZ" dirty="0"/>
          </a:p>
        </p:txBody>
      </p:sp>
    </p:spTree>
    <p:extLst>
      <p:ext uri="{BB962C8B-B14F-4D97-AF65-F5344CB8AC3E}">
        <p14:creationId xmlns:p14="http://schemas.microsoft.com/office/powerpoint/2010/main" val="2991304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Aplikace</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3494659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dirty="0"/>
              <a:t>Aplikace</a:t>
            </a:r>
          </a:p>
        </p:txBody>
      </p:sp>
      <p:sp>
        <p:nvSpPr>
          <p:cNvPr id="3" name="Zástupný symbol pro obsah 2"/>
          <p:cNvSpPr>
            <a:spLocks noGrp="1"/>
          </p:cNvSpPr>
          <p:nvPr>
            <p:ph idx="1"/>
          </p:nvPr>
        </p:nvSpPr>
        <p:spPr>
          <a:xfrm>
            <a:off x="457200" y="1124744"/>
            <a:ext cx="8229600" cy="5001419"/>
          </a:xfrm>
        </p:spPr>
        <p:txBody>
          <a:bodyPr/>
          <a:lstStyle/>
          <a:p>
            <a:r>
              <a:rPr lang="cs-CZ" dirty="0" smtClean="0"/>
              <a:t>podnik </a:t>
            </a:r>
            <a:r>
              <a:rPr lang="cs-CZ" dirty="0"/>
              <a:t>i konsorcium,  MSP i </a:t>
            </a:r>
            <a:r>
              <a:rPr lang="cs-CZ" dirty="0" smtClean="0"/>
              <a:t>VP</a:t>
            </a:r>
          </a:p>
          <a:p>
            <a:r>
              <a:rPr lang="cs-CZ" dirty="0" smtClean="0"/>
              <a:t>realizace </a:t>
            </a:r>
            <a:r>
              <a:rPr lang="cs-CZ" dirty="0"/>
              <a:t>průmyslového výzkumu a experimentálního </a:t>
            </a:r>
            <a:r>
              <a:rPr lang="cs-CZ" dirty="0" smtClean="0"/>
              <a:t>vývoje</a:t>
            </a:r>
          </a:p>
          <a:p>
            <a:r>
              <a:rPr lang="cs-CZ" dirty="0" smtClean="0"/>
              <a:t>ZV</a:t>
            </a:r>
            <a:r>
              <a:rPr lang="cs-CZ" dirty="0"/>
              <a:t>: mzdy, stroje a vybavení formou odpisů, náklady na smluvní výzkum, patenty, licence, náklady na materiál)</a:t>
            </a:r>
          </a:p>
          <a:p>
            <a:r>
              <a:rPr lang="cs-CZ" dirty="0"/>
              <a:t>míra podpory až </a:t>
            </a:r>
            <a:r>
              <a:rPr lang="cs-CZ" dirty="0" smtClean="0"/>
              <a:t>70%</a:t>
            </a:r>
          </a:p>
          <a:p>
            <a:r>
              <a:rPr lang="cs-CZ" dirty="0" smtClean="0"/>
              <a:t>dotace </a:t>
            </a:r>
            <a:r>
              <a:rPr lang="cs-CZ" dirty="0"/>
              <a:t>1 – 100 mil. </a:t>
            </a:r>
            <a:r>
              <a:rPr lang="cs-CZ" dirty="0" smtClean="0"/>
              <a:t>Kč</a:t>
            </a:r>
          </a:p>
          <a:p>
            <a:r>
              <a:rPr lang="cs-CZ" b="1" dirty="0" smtClean="0">
                <a:solidFill>
                  <a:srgbClr val="009DE0"/>
                </a:solidFill>
              </a:rPr>
              <a:t>11-12/2016</a:t>
            </a:r>
            <a:endParaRPr lang="cs-CZ" b="1" dirty="0">
              <a:solidFill>
                <a:srgbClr val="009DE0"/>
              </a:solidFill>
            </a:endParaRPr>
          </a:p>
          <a:p>
            <a:endParaRPr lang="cs-CZ" dirty="0"/>
          </a:p>
        </p:txBody>
      </p:sp>
    </p:spTree>
    <p:extLst>
      <p:ext uri="{BB962C8B-B14F-4D97-AF65-F5344CB8AC3E}">
        <p14:creationId xmlns:p14="http://schemas.microsoft.com/office/powerpoint/2010/main" val="3982357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Inovační voucher</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735297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Inovační voucher Výzva I</a:t>
            </a:r>
            <a:endParaRPr lang="cs-CZ" sz="2000" dirty="0"/>
          </a:p>
        </p:txBody>
      </p:sp>
      <p:sp>
        <p:nvSpPr>
          <p:cNvPr id="3" name="Zástupný symbol pro obsah 2"/>
          <p:cNvSpPr>
            <a:spLocks noGrp="1"/>
          </p:cNvSpPr>
          <p:nvPr>
            <p:ph idx="1"/>
          </p:nvPr>
        </p:nvSpPr>
        <p:spPr>
          <a:xfrm>
            <a:off x="457200" y="1268760"/>
            <a:ext cx="8229600" cy="5184576"/>
          </a:xfrm>
        </p:spPr>
        <p:txBody>
          <a:bodyPr/>
          <a:lstStyle/>
          <a:p>
            <a:pPr marL="285750" indent="-285750">
              <a:spcBef>
                <a:spcPts val="1200"/>
              </a:spcBef>
              <a:buBlip>
                <a:blip r:embed="rId2"/>
              </a:buBlip>
            </a:pPr>
            <a:endParaRPr lang="cs-CZ" sz="1800" dirty="0" smtClean="0">
              <a:solidFill>
                <a:schemeClr val="accent5">
                  <a:lumMod val="50000"/>
                </a:schemeClr>
              </a:solidFill>
            </a:endParaRPr>
          </a:p>
          <a:p>
            <a:pPr marL="285750" indent="-285750">
              <a:spcBef>
                <a:spcPts val="1200"/>
              </a:spcBef>
              <a:buBlip>
                <a:blip r:embed="rId2"/>
              </a:buBlip>
            </a:pPr>
            <a:r>
              <a:rPr lang="cs-CZ" sz="1800" dirty="0" smtClean="0"/>
              <a:t>vývoj </a:t>
            </a:r>
            <a:r>
              <a:rPr lang="cs-CZ" sz="1800" dirty="0"/>
              <a:t>produktu, prototypu, SW, design produktu, testování měření, </a:t>
            </a:r>
            <a:r>
              <a:rPr lang="cs-CZ" sz="1800" dirty="0" smtClean="0"/>
              <a:t>certifikace</a:t>
            </a:r>
            <a:r>
              <a:rPr lang="cs-CZ" sz="1800" dirty="0"/>
              <a:t>, diagnostika, rozbory</a:t>
            </a:r>
            <a:r>
              <a:rPr lang="cs-CZ" sz="1800" dirty="0" smtClean="0"/>
              <a:t>,…</a:t>
            </a:r>
          </a:p>
          <a:p>
            <a:pPr marL="285750" indent="-285750">
              <a:spcBef>
                <a:spcPts val="1200"/>
              </a:spcBef>
              <a:buBlip>
                <a:blip r:embed="rId2"/>
              </a:buBlip>
            </a:pPr>
            <a:r>
              <a:rPr lang="cs-CZ" sz="1800" dirty="0" smtClean="0"/>
              <a:t>spolupráce </a:t>
            </a:r>
            <a:r>
              <a:rPr lang="cs-CZ" sz="1800" dirty="0"/>
              <a:t>s konkrétní </a:t>
            </a:r>
            <a:r>
              <a:rPr lang="cs-CZ" sz="1800" dirty="0" err="1"/>
              <a:t>VaV</a:t>
            </a:r>
            <a:r>
              <a:rPr lang="cs-CZ" sz="1800" dirty="0"/>
              <a:t> institucí či akreditovanou </a:t>
            </a:r>
            <a:r>
              <a:rPr lang="cs-CZ" sz="1800" dirty="0" smtClean="0"/>
              <a:t>laboratoří (ze seznamu)</a:t>
            </a:r>
          </a:p>
          <a:p>
            <a:pPr marL="285750" indent="-285750">
              <a:spcBef>
                <a:spcPts val="1200"/>
              </a:spcBef>
              <a:buBlip>
                <a:blip r:embed="rId2"/>
              </a:buBlip>
            </a:pPr>
            <a:r>
              <a:rPr lang="cs-CZ" sz="1800" dirty="0"/>
              <a:t>r</a:t>
            </a:r>
            <a:r>
              <a:rPr lang="cs-CZ" sz="1800" dirty="0" smtClean="0"/>
              <a:t>ychlá administrace, průběžná Výzva, bez VŘ</a:t>
            </a:r>
          </a:p>
          <a:p>
            <a:pPr marL="285750" indent="-285750">
              <a:spcBef>
                <a:spcPts val="1200"/>
              </a:spcBef>
              <a:buBlip>
                <a:blip r:embed="rId2"/>
              </a:buBlip>
            </a:pPr>
            <a:r>
              <a:rPr lang="cs-CZ" sz="1800" dirty="0" smtClean="0"/>
              <a:t>jednoduchý záměr + nabídka </a:t>
            </a:r>
            <a:r>
              <a:rPr lang="cs-CZ" sz="1800" dirty="0" err="1" smtClean="0"/>
              <a:t>VaV</a:t>
            </a:r>
            <a:r>
              <a:rPr lang="cs-CZ" sz="1800" dirty="0" smtClean="0"/>
              <a:t> instituce, prohlášení </a:t>
            </a:r>
            <a:r>
              <a:rPr lang="cs-CZ" sz="1800" dirty="0" err="1" smtClean="0"/>
              <a:t>deminimis</a:t>
            </a:r>
            <a:endParaRPr lang="cs-CZ" sz="1800" dirty="0" smtClean="0"/>
          </a:p>
          <a:p>
            <a:pPr marL="285750" indent="-285750">
              <a:spcBef>
                <a:spcPts val="1200"/>
              </a:spcBef>
              <a:buBlip>
                <a:blip r:embed="rId2"/>
              </a:buBlip>
            </a:pPr>
            <a:r>
              <a:rPr lang="cs-CZ" sz="1800" dirty="0" smtClean="0"/>
              <a:t>míra </a:t>
            </a:r>
            <a:r>
              <a:rPr lang="cs-CZ" sz="1800" dirty="0"/>
              <a:t>podpory </a:t>
            </a:r>
            <a:r>
              <a:rPr lang="cs-CZ" sz="1800" dirty="0" smtClean="0"/>
              <a:t>75%</a:t>
            </a:r>
          </a:p>
          <a:p>
            <a:pPr marL="285750" indent="-285750">
              <a:spcBef>
                <a:spcPts val="1200"/>
              </a:spcBef>
              <a:buBlip>
                <a:blip r:embed="rId2"/>
              </a:buBlip>
            </a:pPr>
            <a:r>
              <a:rPr lang="cs-CZ" sz="1800" dirty="0" smtClean="0"/>
              <a:t>dotace v </a:t>
            </a:r>
            <a:r>
              <a:rPr lang="cs-CZ" sz="1800" dirty="0"/>
              <a:t>rozsahu 80 – 250 tis. </a:t>
            </a:r>
            <a:r>
              <a:rPr lang="cs-CZ" sz="1800" dirty="0" smtClean="0"/>
              <a:t>Kč</a:t>
            </a:r>
          </a:p>
          <a:p>
            <a:pPr marL="285750" indent="-285750">
              <a:spcBef>
                <a:spcPts val="1200"/>
              </a:spcBef>
              <a:buBlip>
                <a:blip r:embed="rId2"/>
              </a:buBlip>
            </a:pPr>
            <a:r>
              <a:rPr lang="cs-CZ" sz="1800" b="1" dirty="0" smtClean="0">
                <a:solidFill>
                  <a:srgbClr val="009DE0"/>
                </a:solidFill>
              </a:rPr>
              <a:t>příjem </a:t>
            </a:r>
            <a:r>
              <a:rPr lang="cs-CZ" sz="1800" b="1" dirty="0">
                <a:solidFill>
                  <a:srgbClr val="009DE0"/>
                </a:solidFill>
              </a:rPr>
              <a:t>žádostí </a:t>
            </a:r>
            <a:r>
              <a:rPr lang="cs-CZ" sz="1800" b="1" dirty="0" smtClean="0">
                <a:solidFill>
                  <a:srgbClr val="009DE0"/>
                </a:solidFill>
              </a:rPr>
              <a:t>aktuálně otevřen – až do </a:t>
            </a:r>
            <a:r>
              <a:rPr lang="cs-CZ" sz="1800" b="1" dirty="0">
                <a:solidFill>
                  <a:srgbClr val="009DE0"/>
                </a:solidFill>
              </a:rPr>
              <a:t>5/2017</a:t>
            </a:r>
            <a:endParaRPr lang="cs-CZ" sz="1800" dirty="0" smtClean="0">
              <a:solidFill>
                <a:schemeClr val="accent5">
                  <a:lumMod val="50000"/>
                </a:schemeClr>
              </a:solidFill>
            </a:endParaRPr>
          </a:p>
          <a:p>
            <a:pPr marL="0" indent="0">
              <a:spcBef>
                <a:spcPts val="1200"/>
              </a:spcBef>
              <a:buNone/>
            </a:pPr>
            <a:endParaRPr lang="cs-CZ" sz="1800" dirty="0" smtClean="0">
              <a:solidFill>
                <a:schemeClr val="accent5">
                  <a:lumMod val="50000"/>
                </a:schemeClr>
              </a:solidFill>
            </a:endParaRPr>
          </a:p>
          <a:p>
            <a:pPr marL="0" indent="0">
              <a:spcBef>
                <a:spcPts val="1200"/>
              </a:spcBef>
              <a:buNone/>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3387721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Partnerství znalostního transferu</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2989584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Základní data k II. Výzvě</a:t>
            </a:r>
          </a:p>
        </p:txBody>
      </p:sp>
      <p:sp>
        <p:nvSpPr>
          <p:cNvPr id="3" name="Zástupný symbol pro obsah 2"/>
          <p:cNvSpPr>
            <a:spLocks noGrp="1"/>
          </p:cNvSpPr>
          <p:nvPr>
            <p:ph idx="1"/>
          </p:nvPr>
        </p:nvSpPr>
        <p:spPr>
          <a:xfrm>
            <a:off x="395536" y="1268760"/>
            <a:ext cx="8229600" cy="3456383"/>
          </a:xfrm>
        </p:spPr>
        <p:txBody>
          <a:bodyPr/>
          <a:lstStyle/>
          <a:p>
            <a:pPr marL="285750" indent="-285750">
              <a:spcAft>
                <a:spcPts val="1800"/>
              </a:spcAft>
              <a:buBlip>
                <a:blip r:embed="rId2"/>
              </a:buBlip>
            </a:pPr>
            <a:r>
              <a:rPr lang="cs-CZ" sz="1800" dirty="0" smtClean="0">
                <a:solidFill>
                  <a:schemeClr val="accent5">
                    <a:lumMod val="50000"/>
                  </a:schemeClr>
                </a:solidFill>
              </a:rPr>
              <a:t>Datum </a:t>
            </a:r>
            <a:r>
              <a:rPr lang="cs-CZ" sz="1800" dirty="0">
                <a:solidFill>
                  <a:schemeClr val="accent5">
                    <a:lumMod val="50000"/>
                  </a:schemeClr>
                </a:solidFill>
              </a:rPr>
              <a:t>vyhlášení výzvy: </a:t>
            </a:r>
            <a:r>
              <a:rPr lang="cs-CZ" sz="1800" dirty="0" smtClean="0">
                <a:solidFill>
                  <a:schemeClr val="accent5">
                    <a:lumMod val="50000"/>
                  </a:schemeClr>
                </a:solidFill>
              </a:rPr>
              <a:t>24. 10. 2016</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Datum zahájení příjmu žádostí o podporu: 7. 11. 2016</a:t>
            </a:r>
          </a:p>
          <a:p>
            <a:pPr marL="285750" indent="-285750">
              <a:spcAft>
                <a:spcPts val="1800"/>
              </a:spcAft>
              <a:buBlip>
                <a:blip r:embed="rId2"/>
              </a:buBlip>
            </a:pPr>
            <a:r>
              <a:rPr lang="cs-CZ" sz="1800" dirty="0" smtClean="0">
                <a:solidFill>
                  <a:schemeClr val="accent5">
                    <a:lumMod val="50000"/>
                  </a:schemeClr>
                </a:solidFill>
              </a:rPr>
              <a:t>Datum ukončení příjmu žádostí o podporu: 7. 2. 2017</a:t>
            </a:r>
          </a:p>
          <a:p>
            <a:pPr marL="285750" indent="-285750">
              <a:spcAft>
                <a:spcPts val="1800"/>
              </a:spcAft>
              <a:buBlip>
                <a:blip r:embed="rId2"/>
              </a:buBlip>
            </a:pPr>
            <a:r>
              <a:rPr lang="cs-CZ" sz="1800" dirty="0" smtClean="0">
                <a:solidFill>
                  <a:schemeClr val="accent5">
                    <a:lumMod val="50000"/>
                  </a:schemeClr>
                </a:solidFill>
              </a:rPr>
              <a:t>MPO může zastavit příjem žádostí při dosažení dvojnásobku požadované dotace oproti plánované alokaci, nejdříve však po 14 dnech od zahájení příjmu žádostí</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Systém sběru žádostí – </a:t>
            </a:r>
            <a:r>
              <a:rPr lang="cs-CZ" sz="1800" dirty="0" smtClean="0">
                <a:solidFill>
                  <a:schemeClr val="accent5">
                    <a:lumMod val="50000"/>
                  </a:schemeClr>
                </a:solidFill>
              </a:rPr>
              <a:t>kolový</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Plánovaná alokace – </a:t>
            </a:r>
            <a:r>
              <a:rPr lang="cs-CZ" sz="1800" dirty="0" smtClean="0">
                <a:solidFill>
                  <a:schemeClr val="accent5">
                    <a:lumMod val="50000"/>
                  </a:schemeClr>
                </a:solidFill>
              </a:rPr>
              <a:t>280 mil. Kč</a:t>
            </a:r>
            <a:endParaRPr lang="cs-CZ" sz="1800" dirty="0">
              <a:solidFill>
                <a:schemeClr val="accent5">
                  <a:lumMod val="50000"/>
                </a:schemeClr>
              </a:solidFill>
            </a:endParaRPr>
          </a:p>
        </p:txBody>
      </p:sp>
    </p:spTree>
    <p:extLst>
      <p:ext uri="{BB962C8B-B14F-4D97-AF65-F5344CB8AC3E}">
        <p14:creationId xmlns:p14="http://schemas.microsoft.com/office/powerpoint/2010/main" val="161629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6120680"/>
          </a:xfrm>
        </p:spPr>
        <p:txBody>
          <a:bodyPr/>
          <a:lstStyle/>
          <a:p>
            <a:r>
              <a:rPr lang="cs-CZ" sz="1800" dirty="0"/>
              <a:t>ž</a:t>
            </a:r>
            <a:r>
              <a:rPr lang="cs-CZ" sz="1800" dirty="0" smtClean="0"/>
              <a:t>adatel vždy MSP (</a:t>
            </a:r>
            <a:r>
              <a:rPr lang="cs-CZ" sz="1800" dirty="0" smtClean="0">
                <a:solidFill>
                  <a:schemeClr val="accent5">
                    <a:lumMod val="50000"/>
                  </a:schemeClr>
                </a:solidFill>
              </a:rPr>
              <a:t>ke </a:t>
            </a:r>
            <a:r>
              <a:rPr lang="cs-CZ" sz="1800" dirty="0">
                <a:solidFill>
                  <a:schemeClr val="accent5">
                    <a:lumMod val="50000"/>
                  </a:schemeClr>
                </a:solidFill>
              </a:rPr>
              <a:t>dni podání žádosti o podporu uzavřena minimálně poslední dvě po sobě jdoucí zdaňovací období, pokud je uzavřené nemá, může doložit historii pomocí finančních výkazů mateřské </a:t>
            </a:r>
            <a:r>
              <a:rPr lang="cs-CZ" sz="1800" dirty="0" smtClean="0">
                <a:solidFill>
                  <a:schemeClr val="accent5">
                    <a:lumMod val="50000"/>
                  </a:schemeClr>
                </a:solidFill>
              </a:rPr>
              <a:t>společnosti)</a:t>
            </a:r>
          </a:p>
          <a:p>
            <a:r>
              <a:rPr lang="cs-CZ" sz="1800" dirty="0" smtClean="0">
                <a:solidFill>
                  <a:schemeClr val="accent5">
                    <a:lumMod val="50000"/>
                  </a:schemeClr>
                </a:solidFill>
              </a:rPr>
              <a:t>žadatel </a:t>
            </a:r>
            <a:r>
              <a:rPr lang="cs-CZ" sz="1800" dirty="0">
                <a:solidFill>
                  <a:schemeClr val="accent5">
                    <a:lumMod val="50000"/>
                  </a:schemeClr>
                </a:solidFill>
              </a:rPr>
              <a:t>(MSP) uzavírá smlouvu o partnerství s organizací pro výzkum a šíření znalostí (veřejná vysoká škola univerzitního i neuniverzitního typu/pracoviště Akademie věd ČR, veřejné výzkumné instituce</a:t>
            </a:r>
          </a:p>
          <a:p>
            <a:r>
              <a:rPr lang="cs-CZ" sz="1800" dirty="0" smtClean="0"/>
              <a:t>transfer </a:t>
            </a:r>
            <a:r>
              <a:rPr lang="cs-CZ" sz="1800" dirty="0"/>
              <a:t>za účasti absolventa magisterského/doktorského studia v provozovně MSP, dohled mentora </a:t>
            </a:r>
          </a:p>
          <a:p>
            <a:r>
              <a:rPr lang="cs-CZ" sz="1800" dirty="0" smtClean="0"/>
              <a:t>zlepšení </a:t>
            </a:r>
            <a:r>
              <a:rPr lang="cs-CZ" sz="1800" dirty="0"/>
              <a:t>výrobních </a:t>
            </a:r>
            <a:r>
              <a:rPr lang="cs-CZ" sz="1800" dirty="0" smtClean="0"/>
              <a:t>procesů,</a:t>
            </a:r>
            <a:br>
              <a:rPr lang="cs-CZ" sz="1800" dirty="0" smtClean="0"/>
            </a:br>
            <a:r>
              <a:rPr lang="cs-CZ" sz="1800" dirty="0" smtClean="0"/>
              <a:t>vývoj/inovace </a:t>
            </a:r>
            <a:r>
              <a:rPr lang="cs-CZ" sz="1800" dirty="0"/>
              <a:t>nových produktů a služeb nebo </a:t>
            </a:r>
            <a:endParaRPr lang="cs-CZ" sz="1800" dirty="0" smtClean="0"/>
          </a:p>
          <a:p>
            <a:pPr marL="0" indent="0">
              <a:buNone/>
            </a:pPr>
            <a:r>
              <a:rPr lang="cs-CZ" sz="1800" dirty="0"/>
              <a:t> </a:t>
            </a:r>
            <a:r>
              <a:rPr lang="cs-CZ" sz="1800" dirty="0" smtClean="0"/>
              <a:t>      inovace </a:t>
            </a:r>
            <a:r>
              <a:rPr lang="cs-CZ" sz="1800" dirty="0"/>
              <a:t>procesu při vývoji a zavádění nových produktů a </a:t>
            </a:r>
            <a:r>
              <a:rPr lang="cs-CZ" sz="1800" dirty="0" smtClean="0"/>
              <a:t>služeb</a:t>
            </a:r>
            <a:br>
              <a:rPr lang="cs-CZ" sz="1800" dirty="0" smtClean="0"/>
            </a:br>
            <a:r>
              <a:rPr lang="cs-CZ" sz="1800" dirty="0" smtClean="0"/>
              <a:t>       zlepšení </a:t>
            </a:r>
            <a:r>
              <a:rPr lang="cs-CZ" sz="1800" dirty="0"/>
              <a:t>podnikových procesů včetně procesu produktové </a:t>
            </a:r>
            <a:r>
              <a:rPr lang="cs-CZ" sz="1800" dirty="0" smtClean="0"/>
              <a:t>certifikace</a:t>
            </a:r>
          </a:p>
          <a:p>
            <a:r>
              <a:rPr lang="cs-CZ" sz="1800" dirty="0" smtClean="0"/>
              <a:t>ZV </a:t>
            </a:r>
            <a:r>
              <a:rPr lang="cs-CZ" sz="1800" dirty="0"/>
              <a:t>pro MSP: hardware a sítě, software a data, stroje a zařízení, mzdy a pojistné, cestovné </a:t>
            </a:r>
            <a:br>
              <a:rPr lang="cs-CZ" sz="1800" dirty="0"/>
            </a:br>
            <a:r>
              <a:rPr lang="cs-CZ" sz="1800" dirty="0" smtClean="0"/>
              <a:t>pro </a:t>
            </a:r>
            <a:r>
              <a:rPr lang="cs-CZ" sz="1800" dirty="0"/>
              <a:t>znalostního partnera: mzdy a pojistné, cestovné, služby poradců, expertů, studie, přístup k informacím, databázím, semináře, </a:t>
            </a:r>
            <a:r>
              <a:rPr lang="cs-CZ" sz="1800" dirty="0" smtClean="0"/>
              <a:t>paušálem (15%) </a:t>
            </a:r>
            <a:r>
              <a:rPr lang="cs-CZ" sz="1800" dirty="0"/>
              <a:t>mzdy a pojistné, nepřímé náklady - osobní náklady administrativních pracovníků, náklady na využití univerzitních zařízení, účetnictví, telefonní poplatky, síťové dodávky, spotřební </a:t>
            </a:r>
            <a:r>
              <a:rPr lang="cs-CZ" sz="1800" dirty="0" smtClean="0"/>
              <a:t>materiál</a:t>
            </a:r>
            <a:endParaRPr lang="cs-CZ" sz="1800" dirty="0"/>
          </a:p>
        </p:txBody>
      </p:sp>
    </p:spTree>
    <p:extLst>
      <p:ext uri="{BB962C8B-B14F-4D97-AF65-F5344CB8AC3E}">
        <p14:creationId xmlns:p14="http://schemas.microsoft.com/office/powerpoint/2010/main" val="2592955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Jak program Partnerství znalostního transferu funguje?</a:t>
            </a:r>
          </a:p>
        </p:txBody>
      </p:sp>
      <p:sp>
        <p:nvSpPr>
          <p:cNvPr id="3" name="Zástupný symbol pro obsah 2"/>
          <p:cNvSpPr>
            <a:spLocks noGrp="1"/>
          </p:cNvSpPr>
          <p:nvPr>
            <p:ph idx="1"/>
          </p:nvPr>
        </p:nvSpPr>
        <p:spPr/>
        <p:txBody>
          <a:bodyPr/>
          <a:lstStyle/>
          <a:p>
            <a:pPr marL="514350" indent="-514350" algn="just">
              <a:buFont typeface="+mj-lt"/>
              <a:buAutoNum type="arabicPeriod"/>
            </a:pPr>
            <a:r>
              <a:rPr lang="cs-CZ" sz="1800" dirty="0"/>
              <a:t>Podnik a organizace pro výzkum a šíření znalostí společně vypracují projekt zaměřený na minimálně 1 z podporovaných aktivit</a:t>
            </a:r>
          </a:p>
          <a:p>
            <a:pPr marL="514350" indent="-514350" algn="just">
              <a:buFont typeface="+mj-lt"/>
              <a:buAutoNum type="arabicPeriod"/>
            </a:pPr>
            <a:endParaRPr lang="cs-CZ" sz="1800" dirty="0"/>
          </a:p>
          <a:p>
            <a:pPr marL="514350" indent="-514350" algn="just">
              <a:buFont typeface="+mj-lt"/>
              <a:buAutoNum type="arabicPeriod"/>
            </a:pPr>
            <a:r>
              <a:rPr lang="cs-CZ" sz="1800" dirty="0"/>
              <a:t>Pro realizaci projektu vyberou společně Asistenta znalostního transferu</a:t>
            </a:r>
          </a:p>
          <a:p>
            <a:pPr marL="514350" indent="-514350" algn="just">
              <a:buFont typeface="+mj-lt"/>
              <a:buAutoNum type="arabicPeriod"/>
            </a:pPr>
            <a:endParaRPr lang="cs-CZ" sz="1800" dirty="0"/>
          </a:p>
          <a:p>
            <a:pPr marL="514350" indent="-514350" algn="just">
              <a:buFont typeface="+mj-lt"/>
              <a:buAutoNum type="arabicPeriod"/>
            </a:pPr>
            <a:r>
              <a:rPr lang="cs-CZ" sz="1800" dirty="0"/>
              <a:t>Asistent realizuje projekt za podpory pověřeného akademického odborníka a pověřeného pracovníka podniku</a:t>
            </a:r>
          </a:p>
          <a:p>
            <a:pPr marL="514350" indent="-514350" algn="just">
              <a:buFont typeface="+mj-lt"/>
              <a:buAutoNum type="arabicPeriod"/>
            </a:pPr>
            <a:endParaRPr lang="cs-CZ" sz="1800" dirty="0"/>
          </a:p>
          <a:p>
            <a:pPr marL="514350" indent="-514350" algn="just">
              <a:buFont typeface="+mj-lt"/>
              <a:buAutoNum type="arabicPeriod"/>
            </a:pPr>
            <a:r>
              <a:rPr lang="cs-CZ" sz="1800" dirty="0"/>
              <a:t>Projekt je ukončen zavedením nových znalostí do praxe v podobě nových produktů/procesů</a:t>
            </a:r>
          </a:p>
          <a:p>
            <a:pPr marL="0" indent="0">
              <a:buNone/>
            </a:pPr>
            <a:endParaRPr lang="cs-CZ" dirty="0"/>
          </a:p>
        </p:txBody>
      </p:sp>
    </p:spTree>
    <p:extLst>
      <p:ext uri="{BB962C8B-B14F-4D97-AF65-F5344CB8AC3E}">
        <p14:creationId xmlns:p14="http://schemas.microsoft.com/office/powerpoint/2010/main" val="2350774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229600" cy="490066"/>
          </a:xfrm>
        </p:spPr>
        <p:txBody>
          <a:bodyPr>
            <a:normAutofit fontScale="90000"/>
          </a:bodyPr>
          <a:lstStyle/>
          <a:p>
            <a:pPr algn="l"/>
            <a:r>
              <a:rPr lang="cs-CZ" sz="2800" dirty="0"/>
              <a:t>Podmínky </a:t>
            </a:r>
            <a:r>
              <a:rPr lang="cs-CZ" sz="2800" dirty="0" smtClean="0"/>
              <a:t>projektu</a:t>
            </a:r>
            <a:endParaRPr lang="cs-CZ" sz="2800" dirty="0"/>
          </a:p>
        </p:txBody>
      </p:sp>
      <p:sp>
        <p:nvSpPr>
          <p:cNvPr id="3" name="Zástupný symbol pro obsah 2"/>
          <p:cNvSpPr>
            <a:spLocks noGrp="1"/>
          </p:cNvSpPr>
          <p:nvPr>
            <p:ph idx="1"/>
          </p:nvPr>
        </p:nvSpPr>
        <p:spPr>
          <a:xfrm>
            <a:off x="467544" y="980728"/>
            <a:ext cx="8435280" cy="5433467"/>
          </a:xfrm>
        </p:spPr>
        <p:txBody>
          <a:bodyPr/>
          <a:lstStyle/>
          <a:p>
            <a:pPr algn="just">
              <a:spcBef>
                <a:spcPts val="1200"/>
              </a:spcBef>
            </a:pPr>
            <a:r>
              <a:rPr lang="cs-CZ" sz="1800" dirty="0"/>
              <a:t>Projekt musí být realizován na území ČR mimo hl. města Prahy</a:t>
            </a:r>
          </a:p>
          <a:p>
            <a:pPr algn="just">
              <a:spcBef>
                <a:spcPts val="1200"/>
              </a:spcBef>
            </a:pPr>
            <a:r>
              <a:rPr lang="cs-CZ" sz="1800" dirty="0" smtClean="0"/>
              <a:t>Veškerý </a:t>
            </a:r>
            <a:r>
              <a:rPr lang="cs-CZ" sz="1800" dirty="0"/>
              <a:t>zisk z transferu znalostí prováděného organizací pro výzkum a šíření znalostí musí být znovu investován do primární činnosti této organizace</a:t>
            </a:r>
          </a:p>
          <a:p>
            <a:pPr algn="just">
              <a:spcBef>
                <a:spcPts val="1200"/>
              </a:spcBef>
            </a:pPr>
            <a:r>
              <a:rPr lang="cs-CZ" sz="1800" dirty="0" smtClean="0"/>
              <a:t>Doba </a:t>
            </a:r>
            <a:r>
              <a:rPr lang="cs-CZ" sz="1800" dirty="0"/>
              <a:t>realizace projektu nesmí překročit 3 roky od data skutečného zahájení projektu</a:t>
            </a:r>
          </a:p>
          <a:p>
            <a:pPr algn="just">
              <a:spcBef>
                <a:spcPts val="1200"/>
              </a:spcBef>
            </a:pPr>
            <a:r>
              <a:rPr lang="cs-CZ" sz="1800" dirty="0" smtClean="0"/>
              <a:t>Finanční </a:t>
            </a:r>
            <a:r>
              <a:rPr lang="cs-CZ" sz="1800" dirty="0"/>
              <a:t>zdraví žadatele vyjádřené zjednodušeným ekonomickým hodnocením zprostředkujícího subjektu nesmí být nižší než 5 </a:t>
            </a:r>
            <a:r>
              <a:rPr lang="cs-CZ" sz="1800" dirty="0" smtClean="0"/>
              <a:t>bodů</a:t>
            </a:r>
          </a:p>
          <a:p>
            <a:pPr algn="just"/>
            <a:r>
              <a:rPr lang="cs-CZ" sz="1800" dirty="0" smtClean="0"/>
              <a:t>V </a:t>
            </a:r>
            <a:r>
              <a:rPr lang="cs-CZ" sz="1800" dirty="0"/>
              <a:t>rámci 1 projektu je možné zaměstnat 1 Asistenta znalostního transferu. Asistent bude vybrán ve výběrovém řízení na základě společné dohody mezi MSP a organizací pro výzkum a šíření </a:t>
            </a:r>
            <a:r>
              <a:rPr lang="cs-CZ" sz="1800" dirty="0" smtClean="0"/>
              <a:t>znalostí</a:t>
            </a:r>
            <a:endParaRPr lang="cs-CZ" sz="1800" dirty="0"/>
          </a:p>
          <a:p>
            <a:pPr algn="just"/>
            <a:r>
              <a:rPr lang="cs-CZ" sz="1800" dirty="0"/>
              <a:t>Každý žadatel (1 IČ) je v této Výzvě oprávněn předložit maximálně 1 </a:t>
            </a:r>
            <a:r>
              <a:rPr lang="cs-CZ" sz="1800" dirty="0" smtClean="0"/>
              <a:t>projekt</a:t>
            </a:r>
            <a:endParaRPr lang="cs-CZ" sz="1800" dirty="0"/>
          </a:p>
          <a:p>
            <a:pPr algn="just"/>
            <a:r>
              <a:rPr lang="cs-CZ" sz="1800" dirty="0"/>
              <a:t>Organizace pro výzkum a šíření znalostí se může účastnit více partnerství dle vlastních kapacit</a:t>
            </a:r>
          </a:p>
          <a:p>
            <a:pPr marL="457200" lvl="1" indent="0" algn="just">
              <a:spcBef>
                <a:spcPts val="1200"/>
              </a:spcBef>
              <a:buNone/>
            </a:pPr>
            <a:endParaRPr lang="cs-CZ" sz="1800" dirty="0"/>
          </a:p>
          <a:p>
            <a:pPr algn="just"/>
            <a:endParaRPr lang="cs-CZ" sz="1800" dirty="0" smtClean="0"/>
          </a:p>
          <a:p>
            <a:pPr algn="just"/>
            <a:endParaRPr lang="cs-CZ" sz="1800" dirty="0"/>
          </a:p>
          <a:p>
            <a:pPr algn="just"/>
            <a:endParaRPr lang="cs-CZ" sz="1800" dirty="0"/>
          </a:p>
          <a:p>
            <a:endParaRPr lang="cs-CZ" sz="1800" dirty="0"/>
          </a:p>
        </p:txBody>
      </p:sp>
    </p:spTree>
    <p:extLst>
      <p:ext uri="{BB962C8B-B14F-4D97-AF65-F5344CB8AC3E}">
        <p14:creationId xmlns:p14="http://schemas.microsoft.com/office/powerpoint/2010/main" val="357585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78098"/>
          </a:xfrm>
        </p:spPr>
        <p:txBody>
          <a:bodyPr>
            <a:normAutofit/>
          </a:bodyPr>
          <a:lstStyle/>
          <a:p>
            <a:pPr algn="l"/>
            <a:r>
              <a:rPr lang="cs-CZ" sz="2800" dirty="0"/>
              <a:t>Forma a výše podpory</a:t>
            </a:r>
          </a:p>
        </p:txBody>
      </p:sp>
      <p:sp>
        <p:nvSpPr>
          <p:cNvPr id="3" name="Zástupný symbol pro obsah 2"/>
          <p:cNvSpPr>
            <a:spLocks noGrp="1"/>
          </p:cNvSpPr>
          <p:nvPr>
            <p:ph idx="1"/>
          </p:nvPr>
        </p:nvSpPr>
        <p:spPr>
          <a:xfrm>
            <a:off x="395536" y="908720"/>
            <a:ext cx="8579296" cy="4896544"/>
          </a:xfrm>
        </p:spPr>
        <p:txBody>
          <a:bodyPr/>
          <a:lstStyle/>
          <a:p>
            <a:pPr marL="285750" indent="-285750">
              <a:spcAft>
                <a:spcPts val="1800"/>
              </a:spcAft>
              <a:buBlip>
                <a:blip r:embed="rId2"/>
              </a:buBlip>
            </a:pPr>
            <a:r>
              <a:rPr lang="cs-CZ" sz="1800" dirty="0">
                <a:solidFill>
                  <a:schemeClr val="accent5">
                    <a:lumMod val="50000"/>
                  </a:schemeClr>
                </a:solidFill>
              </a:rPr>
              <a:t>Výše podpory: </a:t>
            </a:r>
            <a:r>
              <a:rPr lang="cs-CZ" sz="1800" dirty="0" smtClean="0">
                <a:solidFill>
                  <a:schemeClr val="accent5">
                    <a:lumMod val="50000"/>
                  </a:schemeClr>
                </a:solidFill>
              </a:rPr>
              <a:t>50 % </a:t>
            </a:r>
            <a:r>
              <a:rPr lang="cs-CZ" sz="1800" dirty="0">
                <a:solidFill>
                  <a:schemeClr val="accent5">
                    <a:lumMod val="50000"/>
                  </a:schemeClr>
                </a:solidFill>
              </a:rPr>
              <a:t>způsobilých výdajů</a:t>
            </a:r>
          </a:p>
          <a:p>
            <a:pPr marL="285750" indent="-285750">
              <a:spcAft>
                <a:spcPts val="1800"/>
              </a:spcAft>
              <a:buBlip>
                <a:blip r:embed="rId2"/>
              </a:buBlip>
            </a:pPr>
            <a:r>
              <a:rPr lang="cs-CZ" sz="1800" dirty="0" smtClean="0">
                <a:solidFill>
                  <a:schemeClr val="accent5">
                    <a:lumMod val="50000"/>
                  </a:schemeClr>
                </a:solidFill>
              </a:rPr>
              <a:t>Min</a:t>
            </a:r>
            <a:r>
              <a:rPr lang="cs-CZ" sz="1800" dirty="0">
                <a:solidFill>
                  <a:schemeClr val="accent5">
                    <a:lumMod val="50000"/>
                  </a:schemeClr>
                </a:solidFill>
              </a:rPr>
              <a:t>. dotace pro jeden projekt: 200 tis. </a:t>
            </a:r>
            <a:r>
              <a:rPr lang="cs-CZ" sz="1800" dirty="0" smtClean="0">
                <a:solidFill>
                  <a:schemeClr val="accent5">
                    <a:lumMod val="50000"/>
                  </a:schemeClr>
                </a:solidFill>
              </a:rPr>
              <a:t>Kč </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Max. dotace pro jeden projekt: 5 mil. </a:t>
            </a:r>
            <a:r>
              <a:rPr lang="cs-CZ" sz="1800" dirty="0" smtClean="0">
                <a:solidFill>
                  <a:schemeClr val="accent5">
                    <a:lumMod val="50000"/>
                  </a:schemeClr>
                </a:solidFill>
              </a:rPr>
              <a:t>Kč</a:t>
            </a:r>
            <a:endParaRPr lang="cs-CZ" sz="1800" dirty="0">
              <a:solidFill>
                <a:schemeClr val="accent5">
                  <a:lumMod val="50000"/>
                </a:schemeClr>
              </a:solidFill>
            </a:endParaRPr>
          </a:p>
          <a:p>
            <a:pPr marL="285750" indent="-285750">
              <a:spcAft>
                <a:spcPts val="1800"/>
              </a:spcAft>
              <a:buBlip>
                <a:blip r:embed="rId2"/>
              </a:buBlip>
            </a:pPr>
            <a:r>
              <a:rPr lang="cs-CZ" sz="1800" dirty="0">
                <a:solidFill>
                  <a:schemeClr val="accent5">
                    <a:lumMod val="50000"/>
                  </a:schemeClr>
                </a:solidFill>
              </a:rPr>
              <a:t>Dotace na účast na veletrhu: max. 500 </a:t>
            </a:r>
            <a:r>
              <a:rPr lang="cs-CZ" sz="1800" dirty="0" smtClean="0">
                <a:solidFill>
                  <a:schemeClr val="accent5">
                    <a:lumMod val="50000"/>
                  </a:schemeClr>
                </a:solidFill>
              </a:rPr>
              <a:t>tis. Kč( ZV max. 1 mil. Kč)  </a:t>
            </a:r>
            <a:r>
              <a:rPr lang="cs-CZ" sz="1800" dirty="0">
                <a:solidFill>
                  <a:schemeClr val="accent5">
                    <a:lumMod val="50000"/>
                  </a:schemeClr>
                </a:solidFill>
              </a:rPr>
              <a:t>na  1 veletrh/výstavu</a:t>
            </a:r>
          </a:p>
          <a:p>
            <a:pPr marL="285750" indent="-285750">
              <a:spcAft>
                <a:spcPts val="1800"/>
              </a:spcAft>
              <a:buBlip>
                <a:blip r:embed="rId2"/>
              </a:buBlip>
            </a:pPr>
            <a:r>
              <a:rPr lang="cs-CZ" sz="1800" dirty="0">
                <a:solidFill>
                  <a:schemeClr val="accent5">
                    <a:lumMod val="50000"/>
                  </a:schemeClr>
                </a:solidFill>
              </a:rPr>
              <a:t>Dotace na marketingové propagační materiály: max. 50 tis. Kč na veletrh/výstavu</a:t>
            </a:r>
          </a:p>
          <a:p>
            <a:pPr marL="285750" indent="-285750">
              <a:spcAft>
                <a:spcPts val="1800"/>
              </a:spcAft>
              <a:buBlip>
                <a:blip r:embed="rId2"/>
              </a:buBlip>
            </a:pPr>
            <a:r>
              <a:rPr lang="cs-CZ" sz="1800" dirty="0">
                <a:solidFill>
                  <a:schemeClr val="accent5">
                    <a:lumMod val="50000"/>
                  </a:schemeClr>
                </a:solidFill>
              </a:rPr>
              <a:t>Dotace  na dopravu: max. 150 </a:t>
            </a:r>
            <a:r>
              <a:rPr lang="cs-CZ" sz="1800" dirty="0" smtClean="0">
                <a:solidFill>
                  <a:schemeClr val="accent5">
                    <a:lumMod val="50000"/>
                  </a:schemeClr>
                </a:solidFill>
              </a:rPr>
              <a:t>tis. </a:t>
            </a:r>
            <a:r>
              <a:rPr lang="cs-CZ" sz="1800" dirty="0">
                <a:solidFill>
                  <a:schemeClr val="accent5">
                    <a:lumMod val="50000"/>
                  </a:schemeClr>
                </a:solidFill>
              </a:rPr>
              <a:t>Kč na </a:t>
            </a:r>
            <a:r>
              <a:rPr lang="cs-CZ" sz="1800" dirty="0" smtClean="0">
                <a:solidFill>
                  <a:schemeClr val="accent5">
                    <a:lumMod val="50000"/>
                  </a:schemeClr>
                </a:solidFill>
              </a:rPr>
              <a:t>veletrh/výstavu</a:t>
            </a:r>
          </a:p>
          <a:p>
            <a:pPr marL="285750" indent="-285750">
              <a:spcAft>
                <a:spcPts val="1800"/>
              </a:spcAft>
              <a:buBlip>
                <a:blip r:embed="rId2"/>
              </a:buBlip>
            </a:pPr>
            <a:r>
              <a:rPr lang="cs-CZ" sz="1800" dirty="0" smtClean="0">
                <a:solidFill>
                  <a:schemeClr val="accent5">
                    <a:lumMod val="50000"/>
                  </a:schemeClr>
                </a:solidFill>
              </a:rPr>
              <a:t>Podpora inzerce v </a:t>
            </a:r>
            <a:r>
              <a:rPr lang="cs-CZ" sz="1800" dirty="0" err="1" smtClean="0">
                <a:solidFill>
                  <a:schemeClr val="accent5">
                    <a:lumMod val="50000"/>
                  </a:schemeClr>
                </a:solidFill>
              </a:rPr>
              <a:t>zahr</a:t>
            </a:r>
            <a:r>
              <a:rPr lang="cs-CZ" sz="1800" dirty="0" smtClean="0">
                <a:solidFill>
                  <a:schemeClr val="accent5">
                    <a:lumMod val="50000"/>
                  </a:schemeClr>
                </a:solidFill>
              </a:rPr>
              <a:t>. tisku ve formě pozvánek na veletrh/výstavu: max. 250 tis. Kč na projekt</a:t>
            </a:r>
          </a:p>
          <a:p>
            <a:pPr marL="285750" indent="-285750">
              <a:spcAft>
                <a:spcPts val="1800"/>
              </a:spcAft>
              <a:buBlip>
                <a:blip r:embed="rId2"/>
              </a:buBlip>
            </a:pPr>
            <a:r>
              <a:rPr lang="cs-CZ" sz="1800" dirty="0" smtClean="0">
                <a:solidFill>
                  <a:schemeClr val="accent5">
                    <a:lumMod val="50000"/>
                  </a:schemeClr>
                </a:solidFill>
              </a:rPr>
              <a:t>Podpora na vytvoření </a:t>
            </a:r>
            <a:r>
              <a:rPr lang="cs-CZ" sz="1800" dirty="0" err="1" smtClean="0">
                <a:solidFill>
                  <a:schemeClr val="accent5">
                    <a:lumMod val="50000"/>
                  </a:schemeClr>
                </a:solidFill>
              </a:rPr>
              <a:t>videoprezentace</a:t>
            </a:r>
            <a:r>
              <a:rPr lang="cs-CZ" sz="1800" dirty="0" smtClean="0">
                <a:solidFill>
                  <a:schemeClr val="accent5">
                    <a:lumMod val="50000"/>
                  </a:schemeClr>
                </a:solidFill>
              </a:rPr>
              <a:t> pro účely veletrhů/výstav: max. 150 tis. Kč na projekt</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Podpora </a:t>
            </a:r>
            <a:r>
              <a:rPr lang="cs-CZ" sz="1800" dirty="0">
                <a:solidFill>
                  <a:schemeClr val="accent5">
                    <a:lumMod val="50000"/>
                  </a:schemeClr>
                </a:solidFill>
              </a:rPr>
              <a:t>bude poskytována dle Nařízení Komise č. 651/2014 a v režimu de </a:t>
            </a:r>
            <a:r>
              <a:rPr lang="cs-CZ" sz="1800" dirty="0" err="1" smtClean="0">
                <a:solidFill>
                  <a:schemeClr val="accent5">
                    <a:lumMod val="50000"/>
                  </a:schemeClr>
                </a:solidFill>
              </a:rPr>
              <a:t>minimis</a:t>
            </a:r>
            <a:r>
              <a:rPr lang="cs-CZ" sz="1800" dirty="0" smtClean="0">
                <a:solidFill>
                  <a:schemeClr val="accent5">
                    <a:lumMod val="50000"/>
                  </a:schemeClr>
                </a:solidFill>
              </a:rPr>
              <a:t> ( max. 200 000 Eur za 3 úč. období)</a:t>
            </a:r>
            <a:endParaRPr lang="cs-CZ" sz="1800" dirty="0">
              <a:solidFill>
                <a:schemeClr val="accent5">
                  <a:lumMod val="50000"/>
                </a:schemeClr>
              </a:solidFill>
            </a:endParaRPr>
          </a:p>
        </p:txBody>
      </p:sp>
    </p:spTree>
    <p:extLst>
      <p:ext uri="{BB962C8B-B14F-4D97-AF65-F5344CB8AC3E}">
        <p14:creationId xmlns:p14="http://schemas.microsoft.com/office/powerpoint/2010/main" val="2712840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p:txBody>
          <a:bodyPr/>
          <a:lstStyle/>
          <a:p>
            <a:pPr marL="0" indent="0">
              <a:spcAft>
                <a:spcPts val="1800"/>
              </a:spcAft>
              <a:buNone/>
            </a:pP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 Výše podpory: 70 % způsobilých výdajů</a:t>
            </a:r>
          </a:p>
          <a:p>
            <a:pPr marL="285750" indent="-285750">
              <a:spcAft>
                <a:spcPts val="1800"/>
              </a:spcAft>
              <a:buBlip>
                <a:blip r:embed="rId2"/>
              </a:buBlip>
            </a:pPr>
            <a:r>
              <a:rPr lang="cs-CZ" sz="1800" dirty="0" smtClean="0">
                <a:solidFill>
                  <a:schemeClr val="accent5">
                    <a:lumMod val="50000"/>
                  </a:schemeClr>
                </a:solidFill>
              </a:rPr>
              <a:t>Min. dotace pro jeden projekt: 0,5 mil. Kč</a:t>
            </a:r>
          </a:p>
          <a:p>
            <a:pPr marL="285750" indent="-285750">
              <a:spcAft>
                <a:spcPts val="1800"/>
              </a:spcAft>
              <a:buBlip>
                <a:blip r:embed="rId2"/>
              </a:buBlip>
            </a:pPr>
            <a:r>
              <a:rPr lang="cs-CZ" sz="1800" dirty="0" smtClean="0">
                <a:solidFill>
                  <a:schemeClr val="accent5">
                    <a:lumMod val="50000"/>
                  </a:schemeClr>
                </a:solidFill>
              </a:rPr>
              <a:t>Max. dotace pro jeden projekt: 3,5 mil. Kč</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Podpora bude poskytována v režimu de </a:t>
            </a:r>
            <a:r>
              <a:rPr lang="cs-CZ" sz="1800" dirty="0" err="1" smtClean="0">
                <a:solidFill>
                  <a:schemeClr val="accent5">
                    <a:lumMod val="50000"/>
                  </a:schemeClr>
                </a:solidFill>
              </a:rPr>
              <a:t>minimis</a:t>
            </a: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MSP musí organizaci pro výzkum a šíření znalostí poskytnout finanční příspěvek ve výši alespoň 30 % způsobilých výdajů</a:t>
            </a:r>
            <a:endParaRPr lang="cs-CZ" sz="1800" dirty="0">
              <a:solidFill>
                <a:schemeClr val="accent5">
                  <a:lumMod val="50000"/>
                </a:schemeClr>
              </a:solidFill>
            </a:endParaRPr>
          </a:p>
        </p:txBody>
      </p:sp>
    </p:spTree>
    <p:extLst>
      <p:ext uri="{BB962C8B-B14F-4D97-AF65-F5344CB8AC3E}">
        <p14:creationId xmlns:p14="http://schemas.microsoft.com/office/powerpoint/2010/main" val="33731693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br>
              <a:rPr lang="cs-CZ" sz="2800" dirty="0" smtClean="0"/>
            </a:br>
            <a:r>
              <a:rPr lang="cs-CZ" sz="2000" dirty="0" smtClean="0"/>
              <a:t>Žádost o podporu</a:t>
            </a:r>
            <a:endParaRPr lang="cs-CZ" sz="2000" dirty="0"/>
          </a:p>
        </p:txBody>
      </p:sp>
      <p:sp>
        <p:nvSpPr>
          <p:cNvPr id="3" name="Zástupný symbol pro obsah 2"/>
          <p:cNvSpPr>
            <a:spLocks noGrp="1"/>
          </p:cNvSpPr>
          <p:nvPr>
            <p:ph idx="1"/>
          </p:nvPr>
        </p:nvSpPr>
        <p:spPr>
          <a:xfrm>
            <a:off x="457200" y="1628800"/>
            <a:ext cx="8229600" cy="4497363"/>
          </a:xfrm>
        </p:spPr>
        <p:txBody>
          <a:bodyPr/>
          <a:lstStyle/>
          <a:p>
            <a:pPr marL="285750" indent="-285750">
              <a:spcBef>
                <a:spcPts val="2400"/>
              </a:spcBef>
              <a:buBlip>
                <a:blip r:embed="rId2"/>
              </a:buBlip>
            </a:pPr>
            <a:r>
              <a:rPr lang="cs-CZ" sz="1800" b="1" dirty="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nebo obdobný dokument platný v zemi svého sídla, popř. v zemi sídla své </a:t>
            </a:r>
            <a:r>
              <a:rPr lang="cs-CZ" sz="1800" dirty="0" smtClean="0">
                <a:solidFill>
                  <a:schemeClr val="accent5">
                    <a:lumMod val="50000"/>
                  </a:schemeClr>
                </a:solidFill>
              </a:rPr>
              <a:t>pobočky</a:t>
            </a:r>
            <a:endParaRPr lang="cs-CZ" sz="1800" dirty="0">
              <a:solidFill>
                <a:schemeClr val="accent5">
                  <a:lumMod val="50000"/>
                </a:schemeClr>
              </a:solidFill>
            </a:endParaRPr>
          </a:p>
          <a:p>
            <a:pPr marL="285750" indent="-285750">
              <a:spcBef>
                <a:spcPts val="2400"/>
              </a:spcBef>
              <a:buBlip>
                <a:blip r:embed="rId2"/>
              </a:buBlip>
            </a:pPr>
            <a:r>
              <a:rPr lang="cs-CZ" sz="1800" b="1" dirty="0">
                <a:solidFill>
                  <a:schemeClr val="accent5">
                    <a:lumMod val="50000"/>
                  </a:schemeClr>
                </a:solidFill>
              </a:rPr>
              <a:t>Formulář finanční </a:t>
            </a:r>
            <a:r>
              <a:rPr lang="cs-CZ" sz="1800" b="1" dirty="0" smtClean="0">
                <a:solidFill>
                  <a:schemeClr val="accent5">
                    <a:lumMod val="50000"/>
                  </a:schemeClr>
                </a:solidFill>
              </a:rPr>
              <a:t>analýzy </a:t>
            </a:r>
            <a:r>
              <a:rPr lang="cs-CZ" sz="1800" dirty="0" smtClean="0">
                <a:solidFill>
                  <a:schemeClr val="accent5">
                    <a:lumMod val="50000"/>
                  </a:schemeClr>
                </a:solidFill>
              </a:rPr>
              <a:t>(údaje pouze za MSP)</a:t>
            </a:r>
            <a:endParaRPr lang="cs-CZ" sz="1800" b="1" dirty="0">
              <a:solidFill>
                <a:schemeClr val="accent5">
                  <a:lumMod val="50000"/>
                </a:schemeClr>
              </a:solidFill>
            </a:endParaRPr>
          </a:p>
          <a:p>
            <a:pPr marL="285750" indent="-285750">
              <a:spcBef>
                <a:spcPts val="2400"/>
              </a:spcBef>
              <a:buBlip>
                <a:blip r:embed="rId2"/>
              </a:buBlip>
            </a:pPr>
            <a:r>
              <a:rPr lang="cs-CZ" sz="1800" dirty="0" smtClean="0">
                <a:solidFill>
                  <a:schemeClr val="accent5">
                    <a:lumMod val="50000"/>
                  </a:schemeClr>
                </a:solidFill>
              </a:rPr>
              <a:t>Prohlášení k žádosti o podporu včetně de </a:t>
            </a:r>
            <a:r>
              <a:rPr lang="cs-CZ" sz="1800" dirty="0" err="1" smtClean="0">
                <a:solidFill>
                  <a:schemeClr val="accent5">
                    <a:lumMod val="50000"/>
                  </a:schemeClr>
                </a:solidFill>
              </a:rPr>
              <a:t>minimis</a:t>
            </a:r>
            <a:r>
              <a:rPr lang="cs-CZ" sz="1800" dirty="0" smtClean="0">
                <a:solidFill>
                  <a:schemeClr val="accent5">
                    <a:lumMod val="50000"/>
                  </a:schemeClr>
                </a:solidFill>
              </a:rPr>
              <a:t> (údaje pouze za MSP)</a:t>
            </a:r>
          </a:p>
          <a:p>
            <a:pPr marL="285750" indent="-285750">
              <a:spcBef>
                <a:spcPts val="2400"/>
              </a:spcBef>
              <a:buBlip>
                <a:blip r:embed="rId2"/>
              </a:buBlip>
            </a:pPr>
            <a:r>
              <a:rPr lang="cs-CZ" sz="1800" dirty="0" smtClean="0">
                <a:solidFill>
                  <a:schemeClr val="accent5">
                    <a:lumMod val="50000"/>
                  </a:schemeClr>
                </a:solidFill>
              </a:rPr>
              <a:t>Potvrzení znalostní organizace o účasti na projektu</a:t>
            </a:r>
          </a:p>
          <a:p>
            <a:pPr marL="285750" indent="-285750">
              <a:spcBef>
                <a:spcPts val="2400"/>
              </a:spcBef>
              <a:buBlip>
                <a:blip r:embed="rId2"/>
              </a:buBlip>
            </a:pPr>
            <a:r>
              <a:rPr lang="cs-CZ" sz="1800" dirty="0" smtClean="0">
                <a:solidFill>
                  <a:schemeClr val="accent5">
                    <a:lumMod val="50000"/>
                  </a:schemeClr>
                </a:solidFill>
              </a:rPr>
              <a:t>Podnikatelský záměr dle povinné osnovy</a:t>
            </a:r>
          </a:p>
          <a:p>
            <a:pPr marL="285750" indent="-285750">
              <a:spcBef>
                <a:spcPts val="2400"/>
              </a:spcBef>
              <a:buBlip>
                <a:blip r:embed="rId2"/>
              </a:buBlip>
            </a:pPr>
            <a:r>
              <a:rPr lang="cs-CZ" sz="1800" dirty="0" smtClean="0">
                <a:solidFill>
                  <a:schemeClr val="accent5">
                    <a:lumMod val="50000"/>
                  </a:schemeClr>
                </a:solidFill>
              </a:rPr>
              <a:t>Další dokumenty dokládající skutečnosti uvedené v podnikatelském záměru</a:t>
            </a:r>
          </a:p>
          <a:p>
            <a:pPr marL="0" indent="0">
              <a:spcBef>
                <a:spcPts val="1200"/>
              </a:spcBef>
              <a:buNone/>
            </a:pPr>
            <a:endParaRPr lang="cs-CZ" sz="1800" dirty="0" smtClean="0">
              <a:solidFill>
                <a:schemeClr val="accent5">
                  <a:lumMod val="50000"/>
                </a:schemeClr>
              </a:solidFill>
            </a:endParaRPr>
          </a:p>
          <a:p>
            <a:endParaRPr lang="cs-CZ" sz="1800" u="sng" dirty="0"/>
          </a:p>
        </p:txBody>
      </p:sp>
    </p:spTree>
    <p:extLst>
      <p:ext uri="{BB962C8B-B14F-4D97-AF65-F5344CB8AC3E}">
        <p14:creationId xmlns:p14="http://schemas.microsoft.com/office/powerpoint/2010/main" val="14580203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Shrnutí rozdílů oproti Výzvě I</a:t>
            </a:r>
            <a:endParaRPr lang="cs-CZ" sz="2000" dirty="0"/>
          </a:p>
        </p:txBody>
      </p:sp>
      <p:sp>
        <p:nvSpPr>
          <p:cNvPr id="3" name="Zástupný symbol pro obsah 2"/>
          <p:cNvSpPr>
            <a:spLocks noGrp="1"/>
          </p:cNvSpPr>
          <p:nvPr>
            <p:ph idx="1"/>
          </p:nvPr>
        </p:nvSpPr>
        <p:spPr/>
        <p:txBody>
          <a:bodyPr/>
          <a:lstStyle/>
          <a:p>
            <a:pPr marL="285750" indent="-285750">
              <a:spcBef>
                <a:spcPts val="1200"/>
              </a:spcBef>
              <a:buBlip>
                <a:blip r:embed="rId2"/>
              </a:buBlip>
            </a:pPr>
            <a:r>
              <a:rPr lang="cs-CZ" sz="1800" dirty="0" smtClean="0">
                <a:solidFill>
                  <a:schemeClr val="accent5">
                    <a:lumMod val="50000"/>
                  </a:schemeClr>
                </a:solidFill>
              </a:rPr>
              <a:t>1 projekt na 1 IČ </a:t>
            </a:r>
            <a:endParaRPr lang="cs-CZ" sz="1800" dirty="0">
              <a:solidFill>
                <a:schemeClr val="accent5">
                  <a:lumMod val="50000"/>
                </a:schemeClr>
              </a:solidFill>
            </a:endParaRPr>
          </a:p>
          <a:p>
            <a:pPr marL="285750" indent="-285750">
              <a:spcBef>
                <a:spcPts val="1200"/>
              </a:spcBef>
              <a:buBlip>
                <a:blip r:embed="rId2"/>
              </a:buBlip>
            </a:pPr>
            <a:r>
              <a:rPr lang="cs-CZ" sz="1800" dirty="0">
                <a:solidFill>
                  <a:schemeClr val="accent5">
                    <a:lumMod val="50000"/>
                  </a:schemeClr>
                </a:solidFill>
              </a:rPr>
              <a:t> </a:t>
            </a:r>
            <a:r>
              <a:rPr lang="cs-CZ" sz="1800" dirty="0" smtClean="0">
                <a:solidFill>
                  <a:schemeClr val="accent5">
                    <a:lumMod val="50000"/>
                  </a:schemeClr>
                </a:solidFill>
              </a:rPr>
              <a:t>Asistent může mít omezenou pracovní zkušenost max. do 4 let (ve Výzvě I do 3 let)</a:t>
            </a:r>
          </a:p>
          <a:p>
            <a:pPr marL="285750" indent="-285750">
              <a:spcBef>
                <a:spcPts val="1200"/>
              </a:spcBef>
              <a:buBlip>
                <a:blip r:embed="rId2"/>
              </a:buBlip>
            </a:pPr>
            <a:r>
              <a:rPr lang="cs-CZ" sz="1800" dirty="0" smtClean="0">
                <a:solidFill>
                  <a:schemeClr val="accent5">
                    <a:lumMod val="50000"/>
                  </a:schemeClr>
                </a:solidFill>
              </a:rPr>
              <a:t> Změna osnovy podnikatelského plánu (osnova je povinná a je detailnější než ve Výzvě I)</a:t>
            </a:r>
          </a:p>
          <a:p>
            <a:pPr marL="285750" indent="-285750">
              <a:spcBef>
                <a:spcPts val="1200"/>
              </a:spcBef>
              <a:buBlip>
                <a:blip r:embed="rId2"/>
              </a:buBlip>
            </a:pPr>
            <a:r>
              <a:rPr lang="cs-CZ" sz="1800" dirty="0">
                <a:solidFill>
                  <a:schemeClr val="accent5">
                    <a:lumMod val="50000"/>
                  </a:schemeClr>
                </a:solidFill>
              </a:rPr>
              <a:t> </a:t>
            </a:r>
            <a:r>
              <a:rPr lang="cs-CZ" sz="1800" dirty="0" smtClean="0">
                <a:solidFill>
                  <a:schemeClr val="accent5">
                    <a:lumMod val="50000"/>
                  </a:schemeClr>
                </a:solidFill>
              </a:rPr>
              <a:t>Bude posuzována shoda s Národní výzkumnou a inovační strategií pro inteligentní specializaci České republiky (RIS3), žadatel bude tuto vazbu určovat za pomoci Podkladového materiálu pro implementaci Národní RIS3 strategie</a:t>
            </a:r>
            <a:endParaRPr lang="cs-CZ" dirty="0"/>
          </a:p>
        </p:txBody>
      </p:sp>
    </p:spTree>
    <p:extLst>
      <p:ext uri="{BB962C8B-B14F-4D97-AF65-F5344CB8AC3E}">
        <p14:creationId xmlns:p14="http://schemas.microsoft.com/office/powerpoint/2010/main" val="13021265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PO 3 - </a:t>
            </a:r>
            <a:r>
              <a:rPr lang="cs-CZ" sz="3200" b="1" dirty="0">
                <a:solidFill>
                  <a:schemeClr val="bg1"/>
                </a:solidFill>
                <a:latin typeface="Calibri" panose="020F0502020204030204" pitchFamily="34" charset="0"/>
              </a:rPr>
              <a:t>Účinné nakládání </a:t>
            </a:r>
            <a:r>
              <a:rPr lang="cs-CZ" sz="3200" b="1" dirty="0" smtClean="0">
                <a:solidFill>
                  <a:schemeClr val="bg1"/>
                </a:solidFill>
                <a:latin typeface="Calibri" panose="020F0502020204030204" pitchFamily="34" charset="0"/>
              </a:rPr>
              <a:t>energií</a:t>
            </a:r>
            <a:endParaRPr lang="cs-CZ" sz="3200" dirty="0">
              <a:solidFill>
                <a:schemeClr val="bg1"/>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4248573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6632"/>
            <a:ext cx="8640960" cy="6192688"/>
          </a:xfrm>
        </p:spPr>
        <p:txBody>
          <a:bodyPr/>
          <a:lstStyle/>
          <a:p>
            <a:pPr marL="0" indent="0">
              <a:buNone/>
            </a:pPr>
            <a:r>
              <a:rPr lang="cs-CZ" sz="2400" b="1" dirty="0" smtClean="0">
                <a:solidFill>
                  <a:srgbClr val="009DE0"/>
                </a:solidFill>
              </a:rPr>
              <a:t>Úspory energií </a:t>
            </a:r>
            <a:r>
              <a:rPr lang="cs-CZ" sz="2400" dirty="0" smtClean="0">
                <a:solidFill>
                  <a:srgbClr val="002060"/>
                </a:solidFill>
              </a:rPr>
              <a:t>– snížení energetické náročnosti podniku (zateplení, osvětlení, KGJ, výměna kotlů, rozvodů, oken, strojů za úspornější,  TČ, </a:t>
            </a:r>
            <a:r>
              <a:rPr lang="cs-CZ" sz="2400" dirty="0" err="1" smtClean="0">
                <a:solidFill>
                  <a:srgbClr val="002060"/>
                </a:solidFill>
              </a:rPr>
              <a:t>fotovoltaické</a:t>
            </a:r>
            <a:r>
              <a:rPr lang="cs-CZ" sz="2400" dirty="0" smtClean="0">
                <a:solidFill>
                  <a:srgbClr val="002060"/>
                </a:solidFill>
              </a:rPr>
              <a:t> systémy, </a:t>
            </a:r>
            <a:r>
              <a:rPr lang="cs-CZ" sz="2400" dirty="0" err="1" smtClean="0">
                <a:solidFill>
                  <a:srgbClr val="002060"/>
                </a:solidFill>
              </a:rPr>
              <a:t>atd</a:t>
            </a:r>
            <a:r>
              <a:rPr lang="cs-CZ" sz="2400" dirty="0" smtClean="0">
                <a:solidFill>
                  <a:srgbClr val="002060"/>
                </a:solidFill>
              </a:rPr>
              <a:t>…)</a:t>
            </a:r>
          </a:p>
          <a:p>
            <a:pPr marL="0" indent="0">
              <a:buNone/>
            </a:pPr>
            <a:r>
              <a:rPr lang="cs-CZ" sz="2400" dirty="0" smtClean="0">
                <a:solidFill>
                  <a:srgbClr val="002060"/>
                </a:solidFill>
              </a:rPr>
              <a:t>MSP i VP / 30, 40, 50% / </a:t>
            </a:r>
            <a:r>
              <a:rPr lang="cs-CZ" sz="2400" dirty="0"/>
              <a:t>dotace 500 tis. - 250 mil. </a:t>
            </a:r>
            <a:r>
              <a:rPr lang="cs-CZ" sz="2400" dirty="0" smtClean="0"/>
              <a:t>Kč, </a:t>
            </a:r>
            <a:r>
              <a:rPr lang="cs-CZ" sz="2400" dirty="0" smtClean="0"/>
              <a:t>150 </a:t>
            </a:r>
            <a:r>
              <a:rPr lang="cs-CZ" sz="2400" dirty="0" smtClean="0"/>
              <a:t>tis</a:t>
            </a:r>
            <a:r>
              <a:rPr lang="cs-CZ" sz="2400" dirty="0" smtClean="0"/>
              <a:t>. Kč </a:t>
            </a:r>
            <a:r>
              <a:rPr lang="cs-CZ" sz="2400" dirty="0" smtClean="0"/>
              <a:t>na energetický posudek</a:t>
            </a:r>
            <a:r>
              <a:rPr lang="cs-CZ" sz="2400" dirty="0" smtClean="0">
                <a:solidFill>
                  <a:srgbClr val="002060"/>
                </a:solidFill>
              </a:rPr>
              <a:t>, </a:t>
            </a:r>
            <a:r>
              <a:rPr lang="cs-CZ" sz="2400" b="1" dirty="0" smtClean="0">
                <a:solidFill>
                  <a:srgbClr val="009DE0"/>
                </a:solidFill>
              </a:rPr>
              <a:t>12/2016</a:t>
            </a:r>
          </a:p>
          <a:p>
            <a:pPr marL="0" indent="0">
              <a:buNone/>
            </a:pPr>
            <a:r>
              <a:rPr lang="cs-CZ" sz="2400" b="1" dirty="0" smtClean="0">
                <a:solidFill>
                  <a:srgbClr val="009DE0"/>
                </a:solidFill>
              </a:rPr>
              <a:t>OZE</a:t>
            </a:r>
            <a:r>
              <a:rPr lang="cs-CZ" sz="2400" dirty="0" smtClean="0">
                <a:solidFill>
                  <a:srgbClr val="009DE0"/>
                </a:solidFill>
              </a:rPr>
              <a:t> </a:t>
            </a:r>
            <a:r>
              <a:rPr lang="cs-CZ" sz="2400" dirty="0" smtClean="0"/>
              <a:t>- </a:t>
            </a:r>
            <a:r>
              <a:rPr lang="cs-CZ" sz="2400" dirty="0">
                <a:solidFill>
                  <a:schemeClr val="tx1"/>
                </a:solidFill>
              </a:rPr>
              <a:t>vyvedení tepla ze stávajících </a:t>
            </a:r>
            <a:r>
              <a:rPr lang="cs-CZ" sz="2400" dirty="0" smtClean="0">
                <a:solidFill>
                  <a:schemeClr val="tx1"/>
                </a:solidFill>
              </a:rPr>
              <a:t>bioplynových </a:t>
            </a:r>
            <a:r>
              <a:rPr lang="cs-CZ" sz="2400" dirty="0">
                <a:solidFill>
                  <a:schemeClr val="tx1"/>
                </a:solidFill>
              </a:rPr>
              <a:t>stanic </a:t>
            </a:r>
            <a:r>
              <a:rPr lang="cs-CZ" sz="2400" dirty="0" smtClean="0">
                <a:solidFill>
                  <a:schemeClr val="tx1"/>
                </a:solidFill>
              </a:rPr>
              <a:t>do místa spotřeby, </a:t>
            </a:r>
            <a:r>
              <a:rPr lang="cs-CZ" sz="2400" dirty="0">
                <a:solidFill>
                  <a:schemeClr val="tx1"/>
                </a:solidFill>
              </a:rPr>
              <a:t>výstavba a rekonstrukci zdrojů tepla a kombinované výroby elektřiny a tepla z </a:t>
            </a:r>
            <a:r>
              <a:rPr lang="cs-CZ" sz="2400" dirty="0" smtClean="0">
                <a:solidFill>
                  <a:schemeClr val="tx1"/>
                </a:solidFill>
              </a:rPr>
              <a:t>biomasy a vyvedení tepla, výstavba </a:t>
            </a:r>
            <a:r>
              <a:rPr lang="cs-CZ" sz="2400" dirty="0">
                <a:solidFill>
                  <a:schemeClr val="tx1"/>
                </a:solidFill>
              </a:rPr>
              <a:t>a rekonstrukce a modernizace </a:t>
            </a:r>
            <a:r>
              <a:rPr lang="cs-CZ" sz="2400" dirty="0" smtClean="0">
                <a:solidFill>
                  <a:schemeClr val="tx1"/>
                </a:solidFill>
              </a:rPr>
              <a:t>MVE, ne instalace OZE pro vlastní spotřebu! </a:t>
            </a:r>
            <a:r>
              <a:rPr lang="cs-CZ" sz="2400" b="1" dirty="0" smtClean="0">
                <a:solidFill>
                  <a:srgbClr val="009DE0"/>
                </a:solidFill>
              </a:rPr>
              <a:t>1/2017</a:t>
            </a:r>
            <a:endParaRPr lang="cs-CZ" sz="2400" b="1" dirty="0" smtClean="0">
              <a:solidFill>
                <a:srgbClr val="009DE0"/>
              </a:solidFill>
            </a:endParaRPr>
          </a:p>
          <a:p>
            <a:pPr marL="0" indent="0">
              <a:buNone/>
            </a:pPr>
            <a:r>
              <a:rPr lang="cs-CZ" sz="2400" b="1" dirty="0" smtClean="0">
                <a:solidFill>
                  <a:srgbClr val="009DE0"/>
                </a:solidFill>
              </a:rPr>
              <a:t>Nízkouhlíkové technologie – </a:t>
            </a:r>
            <a:r>
              <a:rPr lang="cs-CZ" sz="2400" dirty="0" smtClean="0">
                <a:solidFill>
                  <a:schemeClr val="tx1"/>
                </a:solidFill>
              </a:rPr>
              <a:t>elektromobily + dobíjecí stanice (neveřejné), pilotní </a:t>
            </a:r>
            <a:r>
              <a:rPr lang="pl-PL" sz="2400" dirty="0" smtClean="0">
                <a:solidFill>
                  <a:schemeClr val="tx1"/>
                </a:solidFill>
              </a:rPr>
              <a:t>projekty </a:t>
            </a:r>
            <a:r>
              <a:rPr lang="pl-PL" sz="2400" dirty="0">
                <a:solidFill>
                  <a:schemeClr val="tx1"/>
                </a:solidFill>
              </a:rPr>
              <a:t>na zavádění technologií akumulace </a:t>
            </a:r>
            <a:r>
              <a:rPr lang="pl-PL" sz="2400" dirty="0" smtClean="0">
                <a:solidFill>
                  <a:schemeClr val="tx1"/>
                </a:solidFill>
              </a:rPr>
              <a:t>energie, inovativní zpracování druhotných surovin. </a:t>
            </a:r>
            <a:r>
              <a:rPr lang="pl-PL" sz="2400" b="1" dirty="0" smtClean="0">
                <a:solidFill>
                  <a:srgbClr val="009DE0"/>
                </a:solidFill>
              </a:rPr>
              <a:t>12/2016-1/2017</a:t>
            </a:r>
            <a:r>
              <a:rPr lang="cs-CZ" sz="2400" b="1" dirty="0" smtClean="0">
                <a:solidFill>
                  <a:srgbClr val="009DE0"/>
                </a:solidFill>
              </a:rPr>
              <a:t/>
            </a:r>
            <a:br>
              <a:rPr lang="cs-CZ" sz="2400" b="1" dirty="0" smtClean="0">
                <a:solidFill>
                  <a:srgbClr val="009DE0"/>
                </a:solidFill>
              </a:rPr>
            </a:br>
            <a:r>
              <a:rPr lang="cs-CZ" sz="2400" b="1" dirty="0" smtClean="0">
                <a:solidFill>
                  <a:srgbClr val="009DE0"/>
                </a:solidFill>
              </a:rPr>
              <a:t>Úspory energie v SZT - </a:t>
            </a:r>
            <a:r>
              <a:rPr lang="cs-CZ" sz="2400" dirty="0" smtClean="0">
                <a:solidFill>
                  <a:schemeClr val="tx1"/>
                </a:solidFill>
              </a:rPr>
              <a:t>rekonstrukce </a:t>
            </a:r>
            <a:r>
              <a:rPr lang="cs-CZ" sz="2400" dirty="0">
                <a:solidFill>
                  <a:schemeClr val="tx1"/>
                </a:solidFill>
              </a:rPr>
              <a:t>a rozvoj soustav zásobování </a:t>
            </a:r>
            <a:r>
              <a:rPr lang="cs-CZ" sz="2400" dirty="0" smtClean="0">
                <a:solidFill>
                  <a:schemeClr val="tx1"/>
                </a:solidFill>
              </a:rPr>
              <a:t>          </a:t>
            </a:r>
            <a:br>
              <a:rPr lang="cs-CZ" sz="2400" dirty="0" smtClean="0">
                <a:solidFill>
                  <a:schemeClr val="tx1"/>
                </a:solidFill>
              </a:rPr>
            </a:br>
            <a:r>
              <a:rPr lang="cs-CZ" sz="2400" dirty="0" smtClean="0">
                <a:solidFill>
                  <a:schemeClr val="tx1"/>
                </a:solidFill>
              </a:rPr>
              <a:t>    teplem</a:t>
            </a:r>
            <a:r>
              <a:rPr lang="cs-CZ" sz="2400" dirty="0">
                <a:solidFill>
                  <a:schemeClr val="tx1"/>
                </a:solidFill>
              </a:rPr>
              <a:t>, především rozvodných zařízení</a:t>
            </a:r>
            <a:r>
              <a:rPr lang="cs-CZ" sz="2400" dirty="0" smtClean="0">
                <a:solidFill>
                  <a:schemeClr val="tx1"/>
                </a:solidFill>
              </a:rPr>
              <a:t>. Licence ERÚ. </a:t>
            </a:r>
            <a:r>
              <a:rPr lang="pl-PL" sz="2400" b="1" dirty="0">
                <a:solidFill>
                  <a:srgbClr val="009DE0"/>
                </a:solidFill>
              </a:rPr>
              <a:t>12/2016</a:t>
            </a:r>
            <a:endParaRPr lang="cs-CZ" sz="2400" b="1" dirty="0">
              <a:solidFill>
                <a:srgbClr val="009DE0"/>
              </a:solidFill>
            </a:endParaRPr>
          </a:p>
          <a:p>
            <a:pPr marL="0" indent="0">
              <a:buNone/>
            </a:pPr>
            <a:endParaRPr lang="cs-CZ" sz="2400" dirty="0">
              <a:solidFill>
                <a:schemeClr val="tx1"/>
              </a:solidFill>
            </a:endParaRPr>
          </a:p>
          <a:p>
            <a:pPr marL="0" indent="0">
              <a:buNone/>
            </a:pPr>
            <a:endParaRPr lang="cs-CZ" sz="2400" b="1" dirty="0">
              <a:solidFill>
                <a:srgbClr val="009DE0"/>
              </a:solidFill>
            </a:endParaRPr>
          </a:p>
        </p:txBody>
      </p:sp>
    </p:spTree>
    <p:extLst>
      <p:ext uri="{BB962C8B-B14F-4D97-AF65-F5344CB8AC3E}">
        <p14:creationId xmlns:p14="http://schemas.microsoft.com/office/powerpoint/2010/main" val="599069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PO 4 – Informač. </a:t>
            </a:r>
            <a:r>
              <a:rPr lang="pl-PL" sz="3200" b="1" dirty="0" smtClean="0">
                <a:solidFill>
                  <a:prstClr val="white"/>
                </a:solidFill>
                <a:ea typeface="Tahoma" panose="020B0604030504040204" pitchFamily="34" charset="0"/>
                <a:cs typeface="Arial" panose="020B0604020202020204" pitchFamily="34" charset="0"/>
              </a:rPr>
              <a:t>a komunikač. </a:t>
            </a:r>
            <a:r>
              <a:rPr lang="pl-PL" sz="3200" b="1" dirty="0">
                <a:solidFill>
                  <a:prstClr val="white"/>
                </a:solidFill>
                <a:ea typeface="Tahoma" panose="020B0604030504040204" pitchFamily="34" charset="0"/>
                <a:cs typeface="Arial" panose="020B0604020202020204" pitchFamily="34" charset="0"/>
              </a:rPr>
              <a:t>t</a:t>
            </a:r>
            <a:r>
              <a:rPr lang="pl-PL" sz="3200" b="1" dirty="0" smtClean="0">
                <a:solidFill>
                  <a:prstClr val="white"/>
                </a:solidFill>
                <a:ea typeface="Tahoma" panose="020B0604030504040204" pitchFamily="34" charset="0"/>
                <a:cs typeface="Arial" panose="020B0604020202020204" pitchFamily="34" charset="0"/>
              </a:rPr>
              <a:t>echnologie, ... </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292882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ICT a sdílené služby II</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16786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normAutofit/>
          </a:bodyPr>
          <a:lstStyle/>
          <a:p>
            <a:pPr algn="l"/>
            <a:r>
              <a:rPr lang="cs-CZ" sz="2800" dirty="0"/>
              <a:t>Základní data k </a:t>
            </a:r>
            <a:r>
              <a:rPr lang="cs-CZ" sz="2800" dirty="0" smtClean="0"/>
              <a:t>II. výzvě</a:t>
            </a:r>
            <a:endParaRPr lang="cs-CZ" sz="2800" dirty="0"/>
          </a:p>
        </p:txBody>
      </p:sp>
      <p:sp>
        <p:nvSpPr>
          <p:cNvPr id="3" name="Zástupný symbol pro obsah 2"/>
          <p:cNvSpPr>
            <a:spLocks noGrp="1"/>
          </p:cNvSpPr>
          <p:nvPr>
            <p:ph idx="1"/>
          </p:nvPr>
        </p:nvSpPr>
        <p:spPr>
          <a:xfrm>
            <a:off x="459857" y="908720"/>
            <a:ext cx="8229600" cy="5688632"/>
          </a:xfrm>
        </p:spPr>
        <p:txBody>
          <a:bodyPr/>
          <a:lstStyle/>
          <a:p>
            <a:pPr marL="285750" indent="-285750">
              <a:spcAft>
                <a:spcPts val="1800"/>
              </a:spcAft>
              <a:buBlip>
                <a:blip r:embed="rId2"/>
              </a:buBlip>
            </a:pPr>
            <a:r>
              <a:rPr lang="cs-CZ" sz="1800" dirty="0" smtClean="0">
                <a:solidFill>
                  <a:schemeClr val="accent5">
                    <a:lumMod val="50000"/>
                  </a:schemeClr>
                </a:solidFill>
              </a:rPr>
              <a:t>Datum vyhlášení výzvy: 24. 10. 2016</a:t>
            </a:r>
          </a:p>
          <a:p>
            <a:pPr marL="285750" indent="-285750">
              <a:spcAft>
                <a:spcPts val="1800"/>
              </a:spcAft>
              <a:buBlip>
                <a:blip r:embed="rId2"/>
              </a:buBlip>
            </a:pPr>
            <a:r>
              <a:rPr lang="cs-CZ" sz="1800" dirty="0" smtClean="0">
                <a:solidFill>
                  <a:schemeClr val="accent5">
                    <a:lumMod val="50000"/>
                  </a:schemeClr>
                </a:solidFill>
              </a:rPr>
              <a:t>Datum zahájení příjmu žádostí o podporu: 16. 11. 2016</a:t>
            </a:r>
          </a:p>
          <a:p>
            <a:pPr marL="285750" indent="-285750">
              <a:spcAft>
                <a:spcPts val="1800"/>
              </a:spcAft>
              <a:buBlip>
                <a:blip r:embed="rId2"/>
              </a:buBlip>
            </a:pPr>
            <a:r>
              <a:rPr lang="cs-CZ" sz="1800" dirty="0" smtClean="0">
                <a:solidFill>
                  <a:schemeClr val="accent5">
                    <a:lumMod val="50000"/>
                  </a:schemeClr>
                </a:solidFill>
              </a:rPr>
              <a:t>Datum ukončení příjmu žádostí o podporu: 16. 2. 2017</a:t>
            </a:r>
          </a:p>
          <a:p>
            <a:pPr marL="285750" indent="-285750">
              <a:spcAft>
                <a:spcPts val="1800"/>
              </a:spcAft>
              <a:buBlip>
                <a:blip r:embed="rId2"/>
              </a:buBlip>
            </a:pPr>
            <a:r>
              <a:rPr lang="cs-CZ" sz="1800" dirty="0" smtClean="0">
                <a:solidFill>
                  <a:schemeClr val="accent5">
                    <a:lumMod val="50000"/>
                  </a:schemeClr>
                </a:solidFill>
              </a:rPr>
              <a:t>MPO může zastavit příjem žádostí při dosažení dvojnásobku požadované dotace oproti plánované alokaci výzvy, nejdříve však po 14 dnech od zahájení příjmu žádostí</a:t>
            </a:r>
          </a:p>
          <a:p>
            <a:pPr marL="285750" indent="-285750">
              <a:spcAft>
                <a:spcPts val="1800"/>
              </a:spcAft>
              <a:buBlip>
                <a:blip r:embed="rId2"/>
              </a:buBlip>
            </a:pPr>
            <a:r>
              <a:rPr lang="cs-CZ" sz="1800" dirty="0" smtClean="0">
                <a:solidFill>
                  <a:schemeClr val="accent5">
                    <a:lumMod val="50000"/>
                  </a:schemeClr>
                </a:solidFill>
              </a:rPr>
              <a:t>Systém sběru žádostí: </a:t>
            </a:r>
            <a:r>
              <a:rPr lang="cs-CZ" sz="1800" dirty="0" smtClean="0">
                <a:solidFill>
                  <a:schemeClr val="accent5">
                    <a:lumMod val="50000"/>
                  </a:schemeClr>
                </a:solidFill>
              </a:rPr>
              <a:t>kolový</a:t>
            </a:r>
          </a:p>
          <a:p>
            <a:pPr marL="285750" indent="-285750">
              <a:spcAft>
                <a:spcPts val="1800"/>
              </a:spcAft>
              <a:buBlip>
                <a:blip r:embed="rId2"/>
              </a:buBlip>
            </a:pPr>
            <a:r>
              <a:rPr lang="cs-CZ" sz="1800" dirty="0">
                <a:solidFill>
                  <a:schemeClr val="accent5">
                    <a:lumMod val="50000"/>
                  </a:schemeClr>
                </a:solidFill>
              </a:rPr>
              <a:t>MP i VP, 2 uzavřená úč. </a:t>
            </a:r>
            <a:r>
              <a:rPr lang="cs-CZ" sz="1800" dirty="0" smtClean="0">
                <a:solidFill>
                  <a:schemeClr val="accent5">
                    <a:lumMod val="50000"/>
                  </a:schemeClr>
                </a:solidFill>
              </a:rPr>
              <a:t>období</a:t>
            </a: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Rozdělení do výzev podle podporované aktivity:</a:t>
            </a:r>
          </a:p>
          <a:p>
            <a:pPr marL="0" indent="0">
              <a:spcBef>
                <a:spcPts val="0"/>
              </a:spcBef>
              <a:buNone/>
            </a:pPr>
            <a:r>
              <a:rPr lang="cs-CZ" sz="1800" dirty="0">
                <a:solidFill>
                  <a:schemeClr val="accent5">
                    <a:lumMod val="50000"/>
                  </a:schemeClr>
                </a:solidFill>
              </a:rPr>
              <a:t>	</a:t>
            </a:r>
            <a:r>
              <a:rPr lang="cs-CZ" sz="1400" dirty="0">
                <a:solidFill>
                  <a:schemeClr val="accent5">
                    <a:lumMod val="50000"/>
                  </a:schemeClr>
                </a:solidFill>
              </a:rPr>
              <a:t>Tvorba nových ICT řešení – </a:t>
            </a:r>
            <a:r>
              <a:rPr lang="cs-CZ" sz="1400" dirty="0" smtClean="0">
                <a:solidFill>
                  <a:schemeClr val="accent5">
                    <a:lumMod val="50000"/>
                  </a:schemeClr>
                </a:solidFill>
              </a:rPr>
              <a:t>plánovaná alokace </a:t>
            </a:r>
            <a:r>
              <a:rPr lang="cs-CZ" sz="1400" dirty="0">
                <a:solidFill>
                  <a:schemeClr val="accent5">
                    <a:lumMod val="50000"/>
                  </a:schemeClr>
                </a:solidFill>
              </a:rPr>
              <a:t>2 mld. Kč</a:t>
            </a:r>
          </a:p>
          <a:p>
            <a:pPr marL="0" indent="0">
              <a:spcBef>
                <a:spcPts val="0"/>
              </a:spcBef>
              <a:buNone/>
            </a:pPr>
            <a:r>
              <a:rPr lang="cs-CZ" sz="1800" dirty="0">
                <a:solidFill>
                  <a:schemeClr val="accent5">
                    <a:lumMod val="50000"/>
                  </a:schemeClr>
                </a:solidFill>
              </a:rPr>
              <a:t>	</a:t>
            </a:r>
            <a:r>
              <a:rPr lang="cs-CZ" sz="1400" dirty="0">
                <a:solidFill>
                  <a:schemeClr val="accent5">
                    <a:lumMod val="50000"/>
                  </a:schemeClr>
                </a:solidFill>
              </a:rPr>
              <a:t>Zřizování a provoz center sdílených služeb – </a:t>
            </a:r>
            <a:r>
              <a:rPr lang="cs-CZ" sz="1400" dirty="0" smtClean="0">
                <a:solidFill>
                  <a:schemeClr val="accent5">
                    <a:lumMod val="50000"/>
                  </a:schemeClr>
                </a:solidFill>
              </a:rPr>
              <a:t>plánovaná alokace </a:t>
            </a:r>
            <a:r>
              <a:rPr lang="cs-CZ" sz="1400" dirty="0">
                <a:solidFill>
                  <a:schemeClr val="accent5">
                    <a:lumMod val="50000"/>
                  </a:schemeClr>
                </a:solidFill>
              </a:rPr>
              <a:t>700 mil. Kč</a:t>
            </a:r>
          </a:p>
          <a:p>
            <a:pPr marL="0" indent="0">
              <a:spcBef>
                <a:spcPts val="0"/>
              </a:spcBef>
              <a:buNone/>
            </a:pPr>
            <a:r>
              <a:rPr lang="cs-CZ" sz="1400" dirty="0">
                <a:solidFill>
                  <a:schemeClr val="accent5">
                    <a:lumMod val="50000"/>
                  </a:schemeClr>
                </a:solidFill>
              </a:rPr>
              <a:t>	Budování a modernizace datových center – </a:t>
            </a:r>
            <a:r>
              <a:rPr lang="cs-CZ" sz="1400" dirty="0" smtClean="0">
                <a:solidFill>
                  <a:schemeClr val="accent5">
                    <a:lumMod val="50000"/>
                  </a:schemeClr>
                </a:solidFill>
              </a:rPr>
              <a:t>plánovaná alokace </a:t>
            </a:r>
            <a:r>
              <a:rPr lang="cs-CZ" sz="1400" dirty="0">
                <a:solidFill>
                  <a:schemeClr val="accent5">
                    <a:lumMod val="50000"/>
                  </a:schemeClr>
                </a:solidFill>
              </a:rPr>
              <a:t>750 mil. </a:t>
            </a:r>
            <a:r>
              <a:rPr lang="cs-CZ" sz="1400" dirty="0" smtClean="0">
                <a:solidFill>
                  <a:schemeClr val="accent5">
                    <a:lumMod val="50000"/>
                  </a:schemeClr>
                </a:solidFill>
              </a:rPr>
              <a:t>Kč</a:t>
            </a:r>
          </a:p>
          <a:p>
            <a:pPr marL="0" indent="0">
              <a:spcBef>
                <a:spcPts val="0"/>
              </a:spcBef>
              <a:buNone/>
            </a:pPr>
            <a:endParaRPr lang="cs-CZ" sz="1400" dirty="0" smtClean="0">
              <a:solidFill>
                <a:schemeClr val="accent5">
                  <a:lumMod val="50000"/>
                </a:schemeClr>
              </a:solidFill>
            </a:endParaRPr>
          </a:p>
          <a:p>
            <a:pPr marL="0" indent="0">
              <a:spcBef>
                <a:spcPts val="0"/>
              </a:spcBef>
              <a:spcAft>
                <a:spcPts val="600"/>
              </a:spcAft>
              <a:buNone/>
            </a:pPr>
            <a:r>
              <a:rPr lang="cs-CZ" sz="1400" dirty="0">
                <a:solidFill>
                  <a:schemeClr val="accent5">
                    <a:lumMod val="50000"/>
                  </a:schemeClr>
                </a:solidFill>
              </a:rPr>
              <a:t>	</a:t>
            </a:r>
            <a:endParaRPr lang="cs-CZ" sz="1000" dirty="0"/>
          </a:p>
        </p:txBody>
      </p:sp>
    </p:spTree>
    <p:extLst>
      <p:ext uri="{BB962C8B-B14F-4D97-AF65-F5344CB8AC3E}">
        <p14:creationId xmlns:p14="http://schemas.microsoft.com/office/powerpoint/2010/main" val="15775298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a:xfrm>
            <a:off x="457200" y="1417638"/>
            <a:ext cx="8229600" cy="4708525"/>
          </a:xfrm>
        </p:spPr>
        <p:txBody>
          <a:bodyPr/>
          <a:lstStyle/>
          <a:p>
            <a:pPr marL="285750" indent="-285750">
              <a:spcAft>
                <a:spcPts val="600"/>
              </a:spcAft>
              <a:buBlip>
                <a:blip r:embed="rId2"/>
              </a:buBlip>
            </a:pPr>
            <a:r>
              <a:rPr lang="cs-CZ" sz="1800" dirty="0" smtClean="0">
                <a:solidFill>
                  <a:schemeClr val="accent5">
                    <a:lumMod val="50000"/>
                  </a:schemeClr>
                </a:solidFill>
              </a:rPr>
              <a:t>Aktivity Tvorba nových ICT řešení a Zřizování a provoz center sdílených služeb</a:t>
            </a:r>
            <a:endParaRPr lang="cs-CZ" sz="1800" dirty="0">
              <a:solidFill>
                <a:schemeClr val="accent5">
                  <a:lumMod val="50000"/>
                </a:schemeClr>
              </a:solidFill>
            </a:endParaRPr>
          </a:p>
          <a:p>
            <a:pPr marL="685800" lvl="1">
              <a:spcAft>
                <a:spcPts val="600"/>
              </a:spcAft>
              <a:buBlip>
                <a:blip r:embed="rId2"/>
              </a:buBlip>
            </a:pPr>
            <a:r>
              <a:rPr lang="cs-CZ" sz="1400" dirty="0" smtClean="0">
                <a:solidFill>
                  <a:schemeClr val="accent5">
                    <a:lumMod val="50000"/>
                  </a:schemeClr>
                </a:solidFill>
              </a:rPr>
              <a:t>Osobní náklady (min. 50 % všech ZV); nájemné, služby expertů (max. 5 mil. Kč a pouze pro MSP)</a:t>
            </a:r>
            <a:endParaRPr lang="cs-CZ" sz="1400" dirty="0">
              <a:solidFill>
                <a:schemeClr val="accent5">
                  <a:lumMod val="50000"/>
                </a:schemeClr>
              </a:solidFill>
            </a:endParaRPr>
          </a:p>
          <a:p>
            <a:pPr marL="685800" lvl="1">
              <a:spcAft>
                <a:spcPts val="600"/>
              </a:spcAft>
              <a:buBlip>
                <a:blip r:embed="rId2"/>
              </a:buBlip>
            </a:pPr>
            <a:r>
              <a:rPr lang="cs-CZ" sz="1400" dirty="0" smtClean="0">
                <a:solidFill>
                  <a:schemeClr val="accent5">
                    <a:lumMod val="50000"/>
                  </a:schemeClr>
                </a:solidFill>
              </a:rPr>
              <a:t>Hardware, software a ostatní výdaje související s projektem v režimu de </a:t>
            </a:r>
            <a:r>
              <a:rPr lang="cs-CZ" sz="1400" dirty="0" err="1" smtClean="0">
                <a:solidFill>
                  <a:schemeClr val="accent5">
                    <a:lumMod val="50000"/>
                  </a:schemeClr>
                </a:solidFill>
              </a:rPr>
              <a:t>minimis</a:t>
            </a:r>
            <a:r>
              <a:rPr lang="cs-CZ" sz="1400" dirty="0" smtClean="0">
                <a:solidFill>
                  <a:schemeClr val="accent5">
                    <a:lumMod val="50000"/>
                  </a:schemeClr>
                </a:solidFill>
              </a:rPr>
              <a:t>. Investiční náklady jsou způsobilé pouze do výše povinné minimální investice.</a:t>
            </a:r>
          </a:p>
          <a:p>
            <a:pPr marL="400050" lvl="1" indent="0">
              <a:spcAft>
                <a:spcPts val="600"/>
              </a:spcAft>
              <a:buNone/>
            </a:pPr>
            <a:endParaRPr lang="cs-CZ" sz="1400" dirty="0">
              <a:solidFill>
                <a:schemeClr val="accent5">
                  <a:lumMod val="50000"/>
                </a:schemeClr>
              </a:solidFill>
            </a:endParaRPr>
          </a:p>
          <a:p>
            <a:pPr marL="285750" indent="-285750">
              <a:spcAft>
                <a:spcPts val="600"/>
              </a:spcAft>
              <a:buBlip>
                <a:blip r:embed="rId2"/>
              </a:buBlip>
            </a:pPr>
            <a:r>
              <a:rPr lang="cs-CZ" sz="1800" dirty="0" smtClean="0">
                <a:solidFill>
                  <a:schemeClr val="accent5">
                    <a:lumMod val="50000"/>
                  </a:schemeClr>
                </a:solidFill>
              </a:rPr>
              <a:t>Aktivita Budování a modernizace datových center</a:t>
            </a:r>
            <a:endParaRPr lang="cs-CZ" sz="1800" dirty="0">
              <a:solidFill>
                <a:schemeClr val="accent5">
                  <a:lumMod val="50000"/>
                </a:schemeClr>
              </a:solidFill>
            </a:endParaRPr>
          </a:p>
          <a:p>
            <a:pPr marL="685800" lvl="1">
              <a:spcAft>
                <a:spcPts val="600"/>
              </a:spcAft>
              <a:buBlip>
                <a:blip r:embed="rId2"/>
              </a:buBlip>
            </a:pPr>
            <a:r>
              <a:rPr lang="cs-CZ" sz="1400" dirty="0" smtClean="0">
                <a:solidFill>
                  <a:schemeClr val="accent5">
                    <a:lumMod val="50000"/>
                  </a:schemeClr>
                </a:solidFill>
              </a:rPr>
              <a:t>Pozemky (max. 10 % z celkových skutečných investičních výdajů)</a:t>
            </a:r>
          </a:p>
          <a:p>
            <a:pPr marL="685800" lvl="1">
              <a:spcAft>
                <a:spcPts val="600"/>
              </a:spcAft>
              <a:buBlip>
                <a:blip r:embed="rId2"/>
              </a:buBlip>
            </a:pPr>
            <a:r>
              <a:rPr lang="cs-CZ" sz="1400" dirty="0" smtClean="0">
                <a:solidFill>
                  <a:schemeClr val="accent5">
                    <a:lumMod val="50000"/>
                  </a:schemeClr>
                </a:solidFill>
              </a:rPr>
              <a:t>Stavby (max. 40 % z celkových skutečných investičních výdajů)</a:t>
            </a:r>
          </a:p>
          <a:p>
            <a:pPr marL="685800" lvl="1">
              <a:spcAft>
                <a:spcPts val="600"/>
              </a:spcAft>
              <a:buBlip>
                <a:blip r:embed="rId2"/>
              </a:buBlip>
            </a:pPr>
            <a:r>
              <a:rPr lang="cs-CZ" sz="1400" dirty="0" smtClean="0">
                <a:solidFill>
                  <a:schemeClr val="accent5">
                    <a:lumMod val="50000"/>
                  </a:schemeClr>
                </a:solidFill>
              </a:rPr>
              <a:t>Dlouhodobý hmotný majetek mimo staveb</a:t>
            </a:r>
          </a:p>
          <a:p>
            <a:pPr marL="685800" lvl="1">
              <a:spcAft>
                <a:spcPts val="600"/>
              </a:spcAft>
              <a:buBlip>
                <a:blip r:embed="rId2"/>
              </a:buBlip>
            </a:pPr>
            <a:r>
              <a:rPr lang="cs-CZ" sz="1400" dirty="0" smtClean="0">
                <a:solidFill>
                  <a:schemeClr val="accent5">
                    <a:lumMod val="50000"/>
                  </a:schemeClr>
                </a:solidFill>
              </a:rPr>
              <a:t>Dlouhodobý nehmotný majetek</a:t>
            </a:r>
          </a:p>
          <a:p>
            <a:pPr marL="685800" lvl="1">
              <a:spcAft>
                <a:spcPts val="600"/>
              </a:spcAft>
              <a:buBlip>
                <a:blip r:embed="rId2"/>
              </a:buBlip>
            </a:pPr>
            <a:r>
              <a:rPr lang="cs-CZ" sz="1400" dirty="0" smtClean="0">
                <a:solidFill>
                  <a:schemeClr val="accent5">
                    <a:lumMod val="50000"/>
                  </a:schemeClr>
                </a:solidFill>
              </a:rPr>
              <a:t>Služby poradců, expertů, studie</a:t>
            </a:r>
          </a:p>
          <a:p>
            <a:pPr marL="685800" lvl="1">
              <a:spcAft>
                <a:spcPts val="600"/>
              </a:spcAft>
              <a:buBlip>
                <a:blip r:embed="rId2"/>
              </a:buBlip>
            </a:pPr>
            <a:r>
              <a:rPr lang="cs-CZ" sz="1400" dirty="0" smtClean="0">
                <a:solidFill>
                  <a:schemeClr val="accent5">
                    <a:lumMod val="50000"/>
                  </a:schemeClr>
                </a:solidFill>
              </a:rPr>
              <a:t>Služby </a:t>
            </a:r>
            <a:r>
              <a:rPr lang="cs-CZ" sz="1400" dirty="0">
                <a:solidFill>
                  <a:schemeClr val="accent5">
                    <a:lumMod val="50000"/>
                  </a:schemeClr>
                </a:solidFill>
              </a:rPr>
              <a:t>expertů, poradců, studie (max. 5 mil. Kč, pouze pro MSP</a:t>
            </a:r>
            <a:r>
              <a:rPr lang="cs-CZ" sz="1400" dirty="0" smtClean="0">
                <a:solidFill>
                  <a:schemeClr val="accent5">
                    <a:lumMod val="50000"/>
                  </a:schemeClr>
                </a:solidFill>
              </a:rPr>
              <a:t>)</a:t>
            </a:r>
            <a:endParaRPr lang="cs-CZ" sz="1400" dirty="0">
              <a:solidFill>
                <a:schemeClr val="accent5">
                  <a:lumMod val="50000"/>
                </a:schemeClr>
              </a:solidFill>
            </a:endParaRPr>
          </a:p>
        </p:txBody>
      </p:sp>
    </p:spTree>
    <p:extLst>
      <p:ext uri="{BB962C8B-B14F-4D97-AF65-F5344CB8AC3E}">
        <p14:creationId xmlns:p14="http://schemas.microsoft.com/office/powerpoint/2010/main" val="800369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850106"/>
          </a:xfrm>
        </p:spPr>
        <p:txBody>
          <a:bodyPr>
            <a:normAutofit/>
          </a:bodyPr>
          <a:lstStyle/>
          <a:p>
            <a:pPr algn="l"/>
            <a:r>
              <a:rPr lang="cs-CZ" sz="2800" dirty="0"/>
              <a:t>Podmínky projektu</a:t>
            </a:r>
          </a:p>
        </p:txBody>
      </p:sp>
      <p:sp>
        <p:nvSpPr>
          <p:cNvPr id="3" name="Zástupný symbol pro obsah 2"/>
          <p:cNvSpPr>
            <a:spLocks noGrp="1"/>
          </p:cNvSpPr>
          <p:nvPr>
            <p:ph idx="1"/>
          </p:nvPr>
        </p:nvSpPr>
        <p:spPr>
          <a:xfrm>
            <a:off x="457200" y="1484784"/>
            <a:ext cx="8229600" cy="4641379"/>
          </a:xfrm>
        </p:spPr>
        <p:txBody>
          <a:bodyPr/>
          <a:lstStyle/>
          <a:p>
            <a:pPr marL="285750" indent="-285750">
              <a:spcAft>
                <a:spcPts val="600"/>
              </a:spcAft>
              <a:buBlip>
                <a:blip r:embed="rId2"/>
              </a:buBlip>
            </a:pPr>
            <a:r>
              <a:rPr lang="cs-CZ" sz="1800" dirty="0" smtClean="0">
                <a:solidFill>
                  <a:schemeClr val="accent5">
                    <a:lumMod val="50000"/>
                  </a:schemeClr>
                </a:solidFill>
              </a:rPr>
              <a:t>Každý </a:t>
            </a:r>
            <a:r>
              <a:rPr lang="cs-CZ" sz="1800" dirty="0">
                <a:solidFill>
                  <a:schemeClr val="accent5">
                    <a:lumMod val="50000"/>
                  </a:schemeClr>
                </a:solidFill>
              </a:rPr>
              <a:t>žadatel (1 IČ) je v této Výzvě oprávněn předložit maximálně jeden projekt</a:t>
            </a:r>
          </a:p>
          <a:p>
            <a:pPr marL="285750" indent="-285750">
              <a:spcAft>
                <a:spcPts val="600"/>
              </a:spcAft>
              <a:buBlip>
                <a:blip r:embed="rId2"/>
              </a:buBlip>
            </a:pPr>
            <a:r>
              <a:rPr lang="cs-CZ" sz="1800" dirty="0">
                <a:solidFill>
                  <a:schemeClr val="accent5">
                    <a:lumMod val="50000"/>
                  </a:schemeClr>
                </a:solidFill>
              </a:rPr>
              <a:t>M</a:t>
            </a:r>
            <a:r>
              <a:rPr lang="cs-CZ" sz="1800" dirty="0" smtClean="0">
                <a:solidFill>
                  <a:schemeClr val="accent5">
                    <a:lumMod val="50000"/>
                  </a:schemeClr>
                </a:solidFill>
              </a:rPr>
              <a:t>inimální </a:t>
            </a:r>
            <a:r>
              <a:rPr lang="cs-CZ" sz="1800" dirty="0">
                <a:solidFill>
                  <a:schemeClr val="accent5">
                    <a:lumMod val="50000"/>
                  </a:schemeClr>
                </a:solidFill>
              </a:rPr>
              <a:t>výše investice do dlouhodobého majetku, využívaného pro účely zajištění aktivit projektu, činí pro </a:t>
            </a:r>
            <a:r>
              <a:rPr lang="cs-CZ" sz="1800" dirty="0" smtClean="0">
                <a:solidFill>
                  <a:schemeClr val="accent5">
                    <a:lumMod val="50000"/>
                  </a:schemeClr>
                </a:solidFill>
              </a:rPr>
              <a:t>malé podniky 0,3 </a:t>
            </a:r>
            <a:r>
              <a:rPr lang="cs-CZ" sz="1800" dirty="0">
                <a:solidFill>
                  <a:schemeClr val="accent5">
                    <a:lumMod val="50000"/>
                  </a:schemeClr>
                </a:solidFill>
              </a:rPr>
              <a:t>mil. Kč, </a:t>
            </a:r>
            <a:r>
              <a:rPr lang="cs-CZ" sz="1800" dirty="0" smtClean="0">
                <a:solidFill>
                  <a:schemeClr val="accent5">
                    <a:lumMod val="50000"/>
                  </a:schemeClr>
                </a:solidFill>
              </a:rPr>
              <a:t>pro střední podniky 0,5 mil. Kč a pro velké podniky  1 </a:t>
            </a:r>
            <a:r>
              <a:rPr lang="cs-CZ" sz="1800" dirty="0">
                <a:solidFill>
                  <a:schemeClr val="accent5">
                    <a:lumMod val="50000"/>
                  </a:schemeClr>
                </a:solidFill>
              </a:rPr>
              <a:t>mil. </a:t>
            </a:r>
            <a:r>
              <a:rPr lang="cs-CZ" sz="1800" dirty="0" smtClean="0">
                <a:solidFill>
                  <a:schemeClr val="accent5">
                    <a:lumMod val="50000"/>
                  </a:schemeClr>
                </a:solidFill>
              </a:rPr>
              <a:t>Kč</a:t>
            </a:r>
          </a:p>
          <a:p>
            <a:pPr marL="285750" indent="-285750">
              <a:spcAft>
                <a:spcPts val="600"/>
              </a:spcAft>
              <a:buBlip>
                <a:blip r:embed="rId2"/>
              </a:buBlip>
            </a:pPr>
            <a:r>
              <a:rPr lang="cs-CZ" sz="1800" dirty="0">
                <a:solidFill>
                  <a:schemeClr val="accent5">
                    <a:lumMod val="50000"/>
                  </a:schemeClr>
                </a:solidFill>
              </a:rPr>
              <a:t>P</a:t>
            </a:r>
            <a:r>
              <a:rPr lang="cs-CZ" sz="1800" dirty="0" smtClean="0">
                <a:solidFill>
                  <a:schemeClr val="accent5">
                    <a:lumMod val="50000"/>
                  </a:schemeClr>
                </a:solidFill>
              </a:rPr>
              <a:t>říjemce musí vytvořit nová pracovní místa dle tabulky (mimo aktivity Budování DC)</a:t>
            </a:r>
          </a:p>
          <a:p>
            <a:pPr marL="0" indent="0">
              <a:spcAft>
                <a:spcPts val="600"/>
              </a:spcAft>
              <a:buNone/>
            </a:pPr>
            <a:r>
              <a:rPr lang="cs-CZ" sz="1800" dirty="0" smtClean="0">
                <a:solidFill>
                  <a:schemeClr val="accent5">
                    <a:lumMod val="50000"/>
                  </a:schemeClr>
                </a:solidFill>
              </a:rPr>
              <a:t> </a:t>
            </a:r>
          </a:p>
          <a:p>
            <a:pPr marL="285750" indent="-285750">
              <a:spcAft>
                <a:spcPts val="600"/>
              </a:spcAft>
              <a:buBlip>
                <a:blip r:embed="rId2"/>
              </a:buBlip>
            </a:pPr>
            <a:endParaRPr lang="cs-CZ" sz="1800" dirty="0">
              <a:solidFill>
                <a:schemeClr val="accent5">
                  <a:lumMod val="50000"/>
                </a:schemeClr>
              </a:solidFill>
            </a:endParaRPr>
          </a:p>
          <a:p>
            <a:pPr lvl="0"/>
            <a:endParaRPr lang="cs-CZ" sz="1800" dirty="0"/>
          </a:p>
          <a:p>
            <a:endParaRPr lang="cs-CZ" sz="1800" dirty="0"/>
          </a:p>
        </p:txBody>
      </p:sp>
      <p:graphicFrame>
        <p:nvGraphicFramePr>
          <p:cNvPr id="4" name="Tabulka 3"/>
          <p:cNvGraphicFramePr>
            <a:graphicFrameLocks noGrp="1"/>
          </p:cNvGraphicFramePr>
          <p:nvPr>
            <p:extLst>
              <p:ext uri="{D42A27DB-BD31-4B8C-83A1-F6EECF244321}">
                <p14:modId xmlns:p14="http://schemas.microsoft.com/office/powerpoint/2010/main" val="4031190204"/>
              </p:ext>
            </p:extLst>
          </p:nvPr>
        </p:nvGraphicFramePr>
        <p:xfrm>
          <a:off x="827584" y="3501008"/>
          <a:ext cx="7056785" cy="1112520"/>
        </p:xfrm>
        <a:graphic>
          <a:graphicData uri="http://schemas.openxmlformats.org/drawingml/2006/table">
            <a:tbl>
              <a:tblPr firstRow="1" bandRow="1">
                <a:tableStyleId>{5C22544A-7EE6-4342-B048-85BDC9FD1C3A}</a:tableStyleId>
              </a:tblPr>
              <a:tblGrid>
                <a:gridCol w="2352261"/>
                <a:gridCol w="1470163"/>
                <a:gridCol w="1617180"/>
                <a:gridCol w="1617181"/>
              </a:tblGrid>
              <a:tr h="370840">
                <a:tc>
                  <a:txBody>
                    <a:bodyPr/>
                    <a:lstStyle/>
                    <a:p>
                      <a:endParaRPr lang="cs-CZ" dirty="0"/>
                    </a:p>
                  </a:txBody>
                  <a:tcPr/>
                </a:tc>
                <a:tc>
                  <a:txBody>
                    <a:bodyPr/>
                    <a:lstStyle/>
                    <a:p>
                      <a:r>
                        <a:rPr lang="cs-CZ" dirty="0" smtClean="0"/>
                        <a:t>Malý podnik</a:t>
                      </a:r>
                      <a:endParaRPr lang="cs-CZ" dirty="0"/>
                    </a:p>
                  </a:txBody>
                  <a:tcPr/>
                </a:tc>
                <a:tc>
                  <a:txBody>
                    <a:bodyPr/>
                    <a:lstStyle/>
                    <a:p>
                      <a:r>
                        <a:rPr lang="cs-CZ" dirty="0" smtClean="0"/>
                        <a:t>Střední podnik</a:t>
                      </a:r>
                      <a:endParaRPr lang="cs-CZ" dirty="0"/>
                    </a:p>
                  </a:txBody>
                  <a:tcPr/>
                </a:tc>
                <a:tc>
                  <a:txBody>
                    <a:bodyPr/>
                    <a:lstStyle/>
                    <a:p>
                      <a:r>
                        <a:rPr lang="cs-CZ" dirty="0" smtClean="0"/>
                        <a:t>Velký podnik</a:t>
                      </a:r>
                      <a:endParaRPr lang="cs-CZ" dirty="0"/>
                    </a:p>
                  </a:txBody>
                  <a:tcPr/>
                </a:tc>
              </a:tr>
              <a:tr h="370840">
                <a:tc>
                  <a:txBody>
                    <a:bodyPr/>
                    <a:lstStyle/>
                    <a:p>
                      <a:r>
                        <a:rPr lang="cs-CZ" dirty="0" smtClean="0"/>
                        <a:t>Tvorba ICT</a:t>
                      </a:r>
                      <a:r>
                        <a:rPr lang="cs-CZ" baseline="0" dirty="0" smtClean="0"/>
                        <a:t> řešení</a:t>
                      </a:r>
                      <a:endParaRPr lang="cs-CZ" dirty="0"/>
                    </a:p>
                  </a:txBody>
                  <a:tcPr/>
                </a:tc>
                <a:tc>
                  <a:txBody>
                    <a:bodyPr/>
                    <a:lstStyle/>
                    <a:p>
                      <a:pPr algn="ctr"/>
                      <a:r>
                        <a:rPr lang="cs-CZ" dirty="0" smtClean="0"/>
                        <a:t>2</a:t>
                      </a:r>
                      <a:endParaRPr lang="cs-CZ" dirty="0"/>
                    </a:p>
                  </a:txBody>
                  <a:tcPr anchor="ctr"/>
                </a:tc>
                <a:tc>
                  <a:txBody>
                    <a:bodyPr/>
                    <a:lstStyle/>
                    <a:p>
                      <a:pPr algn="ctr"/>
                      <a:r>
                        <a:rPr lang="cs-CZ" dirty="0" smtClean="0"/>
                        <a:t>3</a:t>
                      </a:r>
                      <a:endParaRPr lang="cs-CZ" dirty="0"/>
                    </a:p>
                  </a:txBody>
                  <a:tcPr anchor="ctr"/>
                </a:tc>
                <a:tc>
                  <a:txBody>
                    <a:bodyPr/>
                    <a:lstStyle/>
                    <a:p>
                      <a:pPr algn="ctr"/>
                      <a:r>
                        <a:rPr lang="cs-CZ" dirty="0" smtClean="0"/>
                        <a:t>4</a:t>
                      </a:r>
                      <a:endParaRPr lang="cs-CZ" dirty="0"/>
                    </a:p>
                  </a:txBody>
                  <a:tcPr anchor="ctr"/>
                </a:tc>
              </a:tr>
              <a:tr h="370840">
                <a:tc>
                  <a:txBody>
                    <a:bodyPr/>
                    <a:lstStyle/>
                    <a:p>
                      <a:r>
                        <a:rPr lang="cs-CZ" dirty="0" smtClean="0"/>
                        <a:t>Centra</a:t>
                      </a:r>
                      <a:r>
                        <a:rPr lang="cs-CZ" baseline="0" dirty="0" smtClean="0"/>
                        <a:t> sdílených služeb</a:t>
                      </a:r>
                      <a:endParaRPr lang="cs-CZ" dirty="0"/>
                    </a:p>
                  </a:txBody>
                  <a:tcPr/>
                </a:tc>
                <a:tc>
                  <a:txBody>
                    <a:bodyPr/>
                    <a:lstStyle/>
                    <a:p>
                      <a:pPr algn="ctr"/>
                      <a:r>
                        <a:rPr lang="cs-CZ" dirty="0" smtClean="0"/>
                        <a:t>10</a:t>
                      </a:r>
                      <a:endParaRPr lang="cs-CZ" dirty="0"/>
                    </a:p>
                  </a:txBody>
                  <a:tcPr anchor="ctr"/>
                </a:tc>
                <a:tc>
                  <a:txBody>
                    <a:bodyPr/>
                    <a:lstStyle/>
                    <a:p>
                      <a:pPr algn="ctr"/>
                      <a:r>
                        <a:rPr lang="cs-CZ" dirty="0" smtClean="0"/>
                        <a:t>20</a:t>
                      </a:r>
                      <a:endParaRPr lang="cs-CZ" dirty="0"/>
                    </a:p>
                  </a:txBody>
                  <a:tcPr anchor="ctr"/>
                </a:tc>
                <a:tc>
                  <a:txBody>
                    <a:bodyPr/>
                    <a:lstStyle/>
                    <a:p>
                      <a:pPr algn="ctr"/>
                      <a:r>
                        <a:rPr lang="cs-CZ" dirty="0" smtClean="0"/>
                        <a:t>40</a:t>
                      </a:r>
                      <a:endParaRPr lang="cs-CZ" dirty="0"/>
                    </a:p>
                  </a:txBody>
                  <a:tcPr anchor="ctr"/>
                </a:tc>
              </a:tr>
            </a:tbl>
          </a:graphicData>
        </a:graphic>
      </p:graphicFrame>
    </p:spTree>
    <p:extLst>
      <p:ext uri="{BB962C8B-B14F-4D97-AF65-F5344CB8AC3E}">
        <p14:creationId xmlns:p14="http://schemas.microsoft.com/office/powerpoint/2010/main" val="232467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přílohy</a:t>
            </a:r>
            <a:br>
              <a:rPr lang="cs-CZ" sz="2800" dirty="0"/>
            </a:br>
            <a:r>
              <a:rPr lang="cs-CZ" sz="2000" dirty="0"/>
              <a:t>Žádost o podporu</a:t>
            </a:r>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včetně </a:t>
            </a:r>
            <a:r>
              <a:rPr lang="cs-CZ" sz="1800" dirty="0" smtClean="0">
                <a:solidFill>
                  <a:schemeClr val="accent5">
                    <a:lumMod val="50000"/>
                  </a:schemeClr>
                </a:solidFill>
              </a:rPr>
              <a:t>Přílohy </a:t>
            </a:r>
            <a:r>
              <a:rPr lang="cs-CZ" sz="1800" dirty="0">
                <a:solidFill>
                  <a:schemeClr val="accent5">
                    <a:lumMod val="50000"/>
                  </a:schemeClr>
                </a:solidFill>
              </a:rPr>
              <a:t>k účetní závěrce</a:t>
            </a:r>
            <a:r>
              <a:rPr lang="cs-CZ" sz="1800" dirty="0" smtClean="0">
                <a:solidFill>
                  <a:schemeClr val="accent5">
                    <a:lumMod val="50000"/>
                  </a:schemeClr>
                </a:solidFill>
              </a:rPr>
              <a:t>.</a:t>
            </a:r>
            <a:endParaRPr lang="cs-CZ" sz="1800"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Formulář finanční </a:t>
            </a:r>
            <a:r>
              <a:rPr lang="cs-CZ" sz="1800" b="1" dirty="0" smtClean="0">
                <a:solidFill>
                  <a:schemeClr val="accent5">
                    <a:lumMod val="50000"/>
                  </a:schemeClr>
                </a:solidFill>
              </a:rPr>
              <a:t>analýzy</a:t>
            </a:r>
            <a:endParaRPr lang="cs-CZ" sz="1800" b="1"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Podnikatelský zámě</a:t>
            </a:r>
            <a:r>
              <a:rPr lang="cs-CZ" sz="1800" dirty="0">
                <a:solidFill>
                  <a:schemeClr val="accent5">
                    <a:lumMod val="50000"/>
                  </a:schemeClr>
                </a:solidFill>
              </a:rPr>
              <a:t>r dle </a:t>
            </a:r>
            <a:r>
              <a:rPr lang="cs-CZ" sz="1800" dirty="0" smtClean="0">
                <a:solidFill>
                  <a:schemeClr val="accent5">
                    <a:lumMod val="50000"/>
                  </a:schemeClr>
                </a:solidFill>
              </a:rPr>
              <a:t>doporučené osnovy</a:t>
            </a:r>
            <a:endParaRPr lang="cs-CZ" sz="1800" b="1"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Prohlášení </a:t>
            </a:r>
            <a:r>
              <a:rPr lang="cs-CZ" sz="1800" dirty="0">
                <a:solidFill>
                  <a:schemeClr val="accent5">
                    <a:lumMod val="50000"/>
                  </a:schemeClr>
                </a:solidFill>
              </a:rPr>
              <a:t>k Žádosti </a:t>
            </a:r>
            <a:r>
              <a:rPr lang="cs-CZ" sz="1800" dirty="0" smtClean="0">
                <a:solidFill>
                  <a:schemeClr val="accent5">
                    <a:lumMod val="50000"/>
                  </a:schemeClr>
                </a:solidFill>
              </a:rPr>
              <a:t>o </a:t>
            </a:r>
            <a:r>
              <a:rPr lang="cs-CZ" sz="1800" dirty="0">
                <a:solidFill>
                  <a:schemeClr val="accent5">
                    <a:lumMod val="50000"/>
                  </a:schemeClr>
                </a:solidFill>
              </a:rPr>
              <a:t>podporu včetně de </a:t>
            </a:r>
            <a:r>
              <a:rPr lang="cs-CZ" sz="1800" dirty="0" err="1" smtClean="0">
                <a:solidFill>
                  <a:schemeClr val="accent5">
                    <a:lumMod val="50000"/>
                  </a:schemeClr>
                </a:solidFill>
              </a:rPr>
              <a:t>minimis</a:t>
            </a:r>
            <a:endParaRPr lang="cs-CZ" sz="1800" b="1" dirty="0">
              <a:solidFill>
                <a:schemeClr val="accent5">
                  <a:lumMod val="50000"/>
                </a:schemeClr>
              </a:solidFill>
            </a:endParaRPr>
          </a:p>
          <a:p>
            <a:pPr marL="285750" indent="-285750">
              <a:spcBef>
                <a:spcPts val="1200"/>
              </a:spcBef>
              <a:buBlip>
                <a:blip r:embed="rId2"/>
              </a:buBlip>
            </a:pPr>
            <a:r>
              <a:rPr lang="cs-CZ" sz="1800" b="1" dirty="0">
                <a:solidFill>
                  <a:schemeClr val="accent5">
                    <a:lumMod val="50000"/>
                  </a:schemeClr>
                </a:solidFill>
              </a:rPr>
              <a:t>Dokumenty</a:t>
            </a:r>
            <a:r>
              <a:rPr lang="cs-CZ" sz="1800" dirty="0">
                <a:solidFill>
                  <a:schemeClr val="accent5">
                    <a:lumMod val="50000"/>
                  </a:schemeClr>
                </a:solidFill>
              </a:rPr>
              <a:t> k doložení sestavení rozpočtu a prokazující, že se jedná o </a:t>
            </a:r>
            <a:r>
              <a:rPr lang="cs-CZ" sz="1800" b="1" dirty="0">
                <a:solidFill>
                  <a:schemeClr val="accent5">
                    <a:lumMod val="50000"/>
                  </a:schemeClr>
                </a:solidFill>
              </a:rPr>
              <a:t>cenu </a:t>
            </a:r>
            <a:r>
              <a:rPr lang="cs-CZ" sz="1800" b="1" dirty="0" smtClean="0">
                <a:solidFill>
                  <a:schemeClr val="accent5">
                    <a:lumMod val="50000"/>
                  </a:schemeClr>
                </a:solidFill>
              </a:rPr>
              <a:t>obvyklou</a:t>
            </a:r>
          </a:p>
          <a:p>
            <a:pPr marL="0" indent="0">
              <a:spcBef>
                <a:spcPts val="1200"/>
              </a:spcBef>
              <a:buNone/>
            </a:pPr>
            <a:endParaRPr lang="cs-CZ" sz="1800" b="1" dirty="0">
              <a:solidFill>
                <a:schemeClr val="accent5">
                  <a:lumMod val="50000"/>
                </a:schemeClr>
              </a:solidFill>
            </a:endParaRPr>
          </a:p>
          <a:p>
            <a:pPr marL="0" indent="0">
              <a:spcBef>
                <a:spcPts val="1200"/>
              </a:spcBef>
              <a:buNone/>
            </a:pPr>
            <a:r>
              <a:rPr lang="cs-CZ" sz="1800" i="1" dirty="0"/>
              <a:t>Poskytovatel podpory bude v rámci pronájmu, zřízení a provozu stánku považovat tyto náklady za způsobilé pouze do úrovně hodnoty cen obvyklých na trhu, které prokáže žadatel na základě informací od organizátora veletrhu nebo výstavy (např. e-mailovou komunikací, přihláškou, cenovou nabídkou z oficiálních stránek veletrhu či výstavy a podobně). </a:t>
            </a:r>
            <a:r>
              <a:rPr lang="cs-CZ" sz="1800" i="1" dirty="0" smtClean="0"/>
              <a:t>Případně kvalifikovaným odhadem.</a:t>
            </a:r>
            <a:endParaRPr lang="cs-CZ" sz="1800" b="1" i="1" dirty="0">
              <a:solidFill>
                <a:schemeClr val="accent5">
                  <a:lumMod val="50000"/>
                </a:schemeClr>
              </a:solidFill>
            </a:endParaRPr>
          </a:p>
        </p:txBody>
      </p:sp>
    </p:spTree>
    <p:extLst>
      <p:ext uri="{BB962C8B-B14F-4D97-AF65-F5344CB8AC3E}">
        <p14:creationId xmlns:p14="http://schemas.microsoft.com/office/powerpoint/2010/main" val="888573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a:xfrm>
            <a:off x="457200" y="1628800"/>
            <a:ext cx="8229600" cy="4374525"/>
          </a:xfrm>
        </p:spPr>
        <p:txBody>
          <a:bodyPr/>
          <a:lstStyle/>
          <a:p>
            <a:pPr marL="285750" indent="-285750">
              <a:spcAft>
                <a:spcPts val="1800"/>
              </a:spcAft>
              <a:buBlip>
                <a:blip r:embed="rId2"/>
              </a:buBlip>
            </a:pPr>
            <a:r>
              <a:rPr lang="cs-CZ" sz="1800" dirty="0" smtClean="0">
                <a:solidFill>
                  <a:schemeClr val="accent5">
                    <a:lumMod val="50000"/>
                  </a:schemeClr>
                </a:solidFill>
              </a:rPr>
              <a:t>Minimální a maximální dotaci podle aktivity v mil. Kč:</a:t>
            </a:r>
          </a:p>
          <a:p>
            <a:pPr marL="0" indent="0">
              <a:spcAft>
                <a:spcPts val="1800"/>
              </a:spcAft>
              <a:buNone/>
            </a:pPr>
            <a:endParaRPr lang="cs-CZ" sz="1800" dirty="0" smtClean="0">
              <a:solidFill>
                <a:schemeClr val="accent5">
                  <a:lumMod val="50000"/>
                </a:schemeClr>
              </a:solidFill>
            </a:endParaRPr>
          </a:p>
          <a:p>
            <a:pPr marL="0" indent="0">
              <a:spcAft>
                <a:spcPts val="1800"/>
              </a:spcAft>
              <a:buNone/>
            </a:pPr>
            <a:endParaRPr lang="cs-CZ" sz="1800" dirty="0">
              <a:solidFill>
                <a:schemeClr val="accent5">
                  <a:lumMod val="50000"/>
                </a:schemeClr>
              </a:solidFill>
            </a:endParaRPr>
          </a:p>
          <a:p>
            <a:pPr marL="0" indent="0">
              <a:spcAft>
                <a:spcPts val="1800"/>
              </a:spcAft>
              <a:buNone/>
            </a:pP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Výše podpory: malý podnik 45 %, střední podnik 35 %, velký podnik 25 %</a:t>
            </a:r>
            <a:endParaRPr lang="cs-CZ" sz="1800" dirty="0">
              <a:solidFill>
                <a:schemeClr val="accent5">
                  <a:lumMod val="50000"/>
                </a:schemeClr>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1423451582"/>
              </p:ext>
            </p:extLst>
          </p:nvPr>
        </p:nvGraphicFramePr>
        <p:xfrm>
          <a:off x="827584" y="2132856"/>
          <a:ext cx="5712296" cy="1478280"/>
        </p:xfrm>
        <a:graphic>
          <a:graphicData uri="http://schemas.openxmlformats.org/drawingml/2006/table">
            <a:tbl>
              <a:tblPr firstRow="1" bandRow="1">
                <a:tableStyleId>{5C22544A-7EE6-4342-B048-85BDC9FD1C3A}</a:tableStyleId>
              </a:tblPr>
              <a:tblGrid>
                <a:gridCol w="2615952"/>
                <a:gridCol w="1584176"/>
                <a:gridCol w="1512168"/>
              </a:tblGrid>
              <a:tr h="360040">
                <a:tc>
                  <a:txBody>
                    <a:bodyPr/>
                    <a:lstStyle/>
                    <a:p>
                      <a:endParaRPr lang="cs-CZ" dirty="0"/>
                    </a:p>
                  </a:txBody>
                  <a:tcPr/>
                </a:tc>
                <a:tc>
                  <a:txBody>
                    <a:bodyPr/>
                    <a:lstStyle/>
                    <a:p>
                      <a:r>
                        <a:rPr lang="cs-CZ" dirty="0" smtClean="0"/>
                        <a:t>Min. dotace</a:t>
                      </a:r>
                      <a:endParaRPr lang="cs-CZ" dirty="0"/>
                    </a:p>
                  </a:txBody>
                  <a:tcPr/>
                </a:tc>
                <a:tc>
                  <a:txBody>
                    <a:bodyPr/>
                    <a:lstStyle/>
                    <a:p>
                      <a:r>
                        <a:rPr lang="cs-CZ" dirty="0" smtClean="0"/>
                        <a:t>Max. dotace</a:t>
                      </a:r>
                      <a:endParaRPr lang="cs-CZ" dirty="0"/>
                    </a:p>
                  </a:txBody>
                  <a:tcPr/>
                </a:tc>
              </a:tr>
              <a:tr h="370840">
                <a:tc>
                  <a:txBody>
                    <a:bodyPr/>
                    <a:lstStyle/>
                    <a:p>
                      <a:r>
                        <a:rPr lang="cs-CZ" dirty="0" smtClean="0"/>
                        <a:t>Tvorba ICT</a:t>
                      </a:r>
                      <a:r>
                        <a:rPr lang="cs-CZ" baseline="0" dirty="0" smtClean="0"/>
                        <a:t> řešení</a:t>
                      </a:r>
                    </a:p>
                  </a:txBody>
                  <a:tcPr/>
                </a:tc>
                <a:tc>
                  <a:txBody>
                    <a:bodyPr/>
                    <a:lstStyle/>
                    <a:p>
                      <a:pPr algn="ctr"/>
                      <a:r>
                        <a:rPr lang="cs-CZ" dirty="0" smtClean="0"/>
                        <a:t>1</a:t>
                      </a:r>
                      <a:endParaRPr lang="cs-CZ" dirty="0"/>
                    </a:p>
                  </a:txBody>
                  <a:tcPr/>
                </a:tc>
                <a:tc>
                  <a:txBody>
                    <a:bodyPr/>
                    <a:lstStyle/>
                    <a:p>
                      <a:pPr algn="ctr"/>
                      <a:r>
                        <a:rPr lang="cs-CZ" dirty="0" smtClean="0"/>
                        <a:t>50</a:t>
                      </a:r>
                      <a:endParaRPr lang="cs-CZ" dirty="0"/>
                    </a:p>
                  </a:txBody>
                  <a:tcPr/>
                </a:tc>
              </a:tr>
              <a:tr h="370840">
                <a:tc>
                  <a:txBody>
                    <a:bodyPr/>
                    <a:lstStyle/>
                    <a:p>
                      <a:r>
                        <a:rPr lang="cs-CZ" dirty="0" smtClean="0"/>
                        <a:t>Centr</a:t>
                      </a:r>
                      <a:r>
                        <a:rPr lang="cs-CZ" baseline="0" dirty="0" smtClean="0"/>
                        <a:t>a sdílených služeb</a:t>
                      </a:r>
                      <a:endParaRPr lang="cs-CZ" dirty="0"/>
                    </a:p>
                  </a:txBody>
                  <a:tcPr/>
                </a:tc>
                <a:tc>
                  <a:txBody>
                    <a:bodyPr/>
                    <a:lstStyle/>
                    <a:p>
                      <a:pPr algn="ctr"/>
                      <a:r>
                        <a:rPr lang="cs-CZ" dirty="0" smtClean="0"/>
                        <a:t>1</a:t>
                      </a:r>
                      <a:endParaRPr lang="cs-CZ" dirty="0"/>
                    </a:p>
                  </a:txBody>
                  <a:tcPr/>
                </a:tc>
                <a:tc>
                  <a:txBody>
                    <a:bodyPr/>
                    <a:lstStyle/>
                    <a:p>
                      <a:pPr algn="ctr"/>
                      <a:r>
                        <a:rPr lang="cs-CZ" dirty="0" smtClean="0"/>
                        <a:t>100</a:t>
                      </a:r>
                      <a:endParaRPr lang="cs-CZ" dirty="0"/>
                    </a:p>
                  </a:txBody>
                  <a:tcPr/>
                </a:tc>
              </a:tr>
              <a:tr h="370840">
                <a:tc>
                  <a:txBody>
                    <a:bodyPr/>
                    <a:lstStyle/>
                    <a:p>
                      <a:r>
                        <a:rPr lang="cs-CZ" dirty="0" smtClean="0"/>
                        <a:t>Budování</a:t>
                      </a:r>
                      <a:r>
                        <a:rPr lang="cs-CZ" baseline="0" dirty="0" smtClean="0"/>
                        <a:t> DC</a:t>
                      </a:r>
                      <a:endParaRPr lang="cs-CZ" dirty="0"/>
                    </a:p>
                  </a:txBody>
                  <a:tcPr/>
                </a:tc>
                <a:tc>
                  <a:txBody>
                    <a:bodyPr/>
                    <a:lstStyle/>
                    <a:p>
                      <a:pPr algn="ctr"/>
                      <a:r>
                        <a:rPr lang="cs-CZ" dirty="0" smtClean="0"/>
                        <a:t>10</a:t>
                      </a:r>
                      <a:endParaRPr lang="cs-CZ" dirty="0"/>
                    </a:p>
                  </a:txBody>
                  <a:tcPr/>
                </a:tc>
                <a:tc>
                  <a:txBody>
                    <a:bodyPr/>
                    <a:lstStyle/>
                    <a:p>
                      <a:pPr algn="ctr"/>
                      <a:r>
                        <a:rPr lang="cs-CZ" dirty="0" smtClean="0"/>
                        <a:t>120</a:t>
                      </a:r>
                      <a:endParaRPr lang="cs-CZ" dirty="0"/>
                    </a:p>
                  </a:txBody>
                  <a:tcPr/>
                </a:tc>
              </a:tr>
            </a:tbl>
          </a:graphicData>
        </a:graphic>
      </p:graphicFrame>
    </p:spTree>
    <p:extLst>
      <p:ext uri="{BB962C8B-B14F-4D97-AF65-F5344CB8AC3E}">
        <p14:creationId xmlns:p14="http://schemas.microsoft.com/office/powerpoint/2010/main" val="23982248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br>
              <a:rPr lang="cs-CZ" sz="2800" dirty="0" smtClean="0"/>
            </a:br>
            <a:r>
              <a:rPr lang="cs-CZ" sz="2000" dirty="0" smtClean="0"/>
              <a:t>Žádost o podporu</a:t>
            </a:r>
            <a:endParaRPr lang="cs-CZ" sz="2000" dirty="0"/>
          </a:p>
        </p:txBody>
      </p:sp>
      <p:sp>
        <p:nvSpPr>
          <p:cNvPr id="3" name="Zástupný symbol pro obsah 2"/>
          <p:cNvSpPr>
            <a:spLocks noGrp="1"/>
          </p:cNvSpPr>
          <p:nvPr>
            <p:ph idx="1"/>
          </p:nvPr>
        </p:nvSpPr>
        <p:spPr>
          <a:xfrm>
            <a:off x="457200" y="1417638"/>
            <a:ext cx="8229600" cy="4708525"/>
          </a:xfrm>
        </p:spPr>
        <p:txBody>
          <a:bodyPr/>
          <a:lstStyle/>
          <a:p>
            <a:pPr marL="285750" indent="-285750">
              <a:spcBef>
                <a:spcPts val="1200"/>
              </a:spcBef>
              <a:buBlip>
                <a:blip r:embed="rId2"/>
              </a:buBlip>
            </a:pPr>
            <a:r>
              <a:rPr lang="cs-CZ" sz="1800" b="1" dirty="0" smtClean="0">
                <a:solidFill>
                  <a:schemeClr val="accent5">
                    <a:lumMod val="50000"/>
                  </a:schemeClr>
                </a:solidFill>
              </a:rPr>
              <a:t>Rozvaha </a:t>
            </a:r>
            <a:r>
              <a:rPr lang="cs-CZ" sz="1800" dirty="0">
                <a:solidFill>
                  <a:schemeClr val="accent5">
                    <a:lumMod val="50000"/>
                  </a:schemeClr>
                </a:solidFill>
              </a:rPr>
              <a:t>a</a:t>
            </a:r>
            <a:r>
              <a:rPr lang="cs-CZ" sz="1800" b="1" dirty="0">
                <a:solidFill>
                  <a:schemeClr val="accent5">
                    <a:lumMod val="50000"/>
                  </a:schemeClr>
                </a:solidFill>
              </a:rPr>
              <a:t> Výkaz zisků a ztrát </a:t>
            </a:r>
            <a:r>
              <a:rPr lang="cs-CZ" sz="1800" dirty="0">
                <a:solidFill>
                  <a:schemeClr val="accent5">
                    <a:lumMod val="50000"/>
                  </a:schemeClr>
                </a:solidFill>
              </a:rPr>
              <a:t>za poslední dvě uzavřená účetní období nebo obdobný dokument platný v zemi svého sídla, popř. v zemi sídla své pobočky.</a:t>
            </a:r>
          </a:p>
          <a:p>
            <a:pPr marL="285750" indent="-285750">
              <a:spcBef>
                <a:spcPts val="1200"/>
              </a:spcBef>
              <a:buBlip>
                <a:blip r:embed="rId2"/>
              </a:buBlip>
            </a:pPr>
            <a:r>
              <a:rPr lang="cs-CZ" sz="1800" b="1" dirty="0">
                <a:solidFill>
                  <a:schemeClr val="accent5">
                    <a:lumMod val="50000"/>
                  </a:schemeClr>
                </a:solidFill>
              </a:rPr>
              <a:t>Formulář </a:t>
            </a:r>
            <a:r>
              <a:rPr lang="cs-CZ" sz="1800" b="1" dirty="0" smtClean="0">
                <a:solidFill>
                  <a:schemeClr val="accent5">
                    <a:lumMod val="50000"/>
                  </a:schemeClr>
                </a:solidFill>
              </a:rPr>
              <a:t>finanční analýzy</a:t>
            </a:r>
          </a:p>
          <a:p>
            <a:pPr marL="285750" indent="-285750">
              <a:spcBef>
                <a:spcPts val="1200"/>
              </a:spcBef>
              <a:buBlip>
                <a:blip r:embed="rId2"/>
              </a:buBlip>
            </a:pPr>
            <a:r>
              <a:rPr lang="cs-CZ" sz="1800" dirty="0" smtClean="0">
                <a:solidFill>
                  <a:schemeClr val="accent5">
                    <a:lumMod val="50000"/>
                  </a:schemeClr>
                </a:solidFill>
              </a:rPr>
              <a:t>Dokumenty k jednoznačnému prokázání </a:t>
            </a:r>
            <a:r>
              <a:rPr lang="cs-CZ" sz="1800" b="1" dirty="0" smtClean="0">
                <a:solidFill>
                  <a:schemeClr val="accent5">
                    <a:lumMod val="50000"/>
                  </a:schemeClr>
                </a:solidFill>
              </a:rPr>
              <a:t>vlastnických či jiných práv k nemovitostem</a:t>
            </a:r>
            <a:r>
              <a:rPr lang="cs-CZ" sz="1800" dirty="0" smtClean="0">
                <a:solidFill>
                  <a:schemeClr val="accent5">
                    <a:lumMod val="50000"/>
                  </a:schemeClr>
                </a:solidFill>
              </a:rPr>
              <a:t>, kde bude projekt realizován (výpis z katastru nemovitostí, nájemní smlouva uzavřená na dobu realizace projektu + doba udržitelnosti)</a:t>
            </a:r>
          </a:p>
          <a:p>
            <a:pPr marL="285750" indent="-285750">
              <a:spcBef>
                <a:spcPts val="1200"/>
              </a:spcBef>
              <a:buBlip>
                <a:blip r:embed="rId2"/>
              </a:buBlip>
            </a:pPr>
            <a:r>
              <a:rPr lang="cs-CZ" sz="1800" dirty="0" smtClean="0">
                <a:solidFill>
                  <a:schemeClr val="accent5">
                    <a:lumMod val="50000"/>
                  </a:schemeClr>
                </a:solidFill>
              </a:rPr>
              <a:t>Studie proveditelnosti dle doporučené osnovy</a:t>
            </a:r>
          </a:p>
          <a:p>
            <a:pPr marL="285750" indent="-285750">
              <a:spcBef>
                <a:spcPts val="1200"/>
              </a:spcBef>
              <a:buBlip>
                <a:blip r:embed="rId2"/>
              </a:buBlip>
            </a:pPr>
            <a:r>
              <a:rPr lang="cs-CZ" sz="1800" dirty="0" smtClean="0">
                <a:solidFill>
                  <a:schemeClr val="accent5">
                    <a:lumMod val="50000"/>
                  </a:schemeClr>
                </a:solidFill>
              </a:rPr>
              <a:t>Vyplněné čestné prohlášení k velikosti podniku</a:t>
            </a:r>
          </a:p>
          <a:p>
            <a:pPr marL="0" indent="0">
              <a:spcBef>
                <a:spcPts val="1200"/>
              </a:spcBef>
              <a:buNone/>
            </a:pPr>
            <a:r>
              <a:rPr lang="cs-CZ" sz="1800" b="1" dirty="0" smtClean="0">
                <a:solidFill>
                  <a:schemeClr val="accent5">
                    <a:lumMod val="50000"/>
                  </a:schemeClr>
                </a:solidFill>
              </a:rPr>
              <a:t>U projektů se stavebními náklady:</a:t>
            </a:r>
          </a:p>
          <a:p>
            <a:pPr marL="285750" indent="-285750">
              <a:spcBef>
                <a:spcPts val="1200"/>
              </a:spcBef>
              <a:buBlip>
                <a:blip r:embed="rId2"/>
              </a:buBlip>
            </a:pPr>
            <a:r>
              <a:rPr lang="cs-CZ" sz="1800" dirty="0" smtClean="0">
                <a:solidFill>
                  <a:schemeClr val="accent5">
                    <a:lumMod val="50000"/>
                  </a:schemeClr>
                </a:solidFill>
              </a:rPr>
              <a:t>Projektová dokumentace</a:t>
            </a:r>
          </a:p>
          <a:p>
            <a:pPr marL="285750" indent="-285750">
              <a:spcBef>
                <a:spcPts val="1200"/>
              </a:spcBef>
              <a:buBlip>
                <a:blip r:embed="rId2"/>
              </a:buBlip>
            </a:pPr>
            <a:r>
              <a:rPr lang="cs-CZ" sz="1800" dirty="0" smtClean="0">
                <a:solidFill>
                  <a:schemeClr val="accent5">
                    <a:lumMod val="50000"/>
                  </a:schemeClr>
                </a:solidFill>
              </a:rPr>
              <a:t>Položkový rozpočet na stavbu</a:t>
            </a:r>
            <a:endParaRPr lang="cs-CZ" sz="1800" dirty="0">
              <a:solidFill>
                <a:schemeClr val="accent5">
                  <a:lumMod val="50000"/>
                </a:schemeClr>
              </a:solidFill>
            </a:endParaRPr>
          </a:p>
          <a:p>
            <a:pPr marL="0" indent="0">
              <a:spcBef>
                <a:spcPts val="1200"/>
              </a:spcBef>
              <a:buNone/>
            </a:pPr>
            <a:endParaRPr lang="cs-CZ" sz="1800" dirty="0" smtClean="0">
              <a:solidFill>
                <a:schemeClr val="accent5">
                  <a:lumMod val="50000"/>
                </a:schemeClr>
              </a:solidFill>
            </a:endParaRPr>
          </a:p>
          <a:p>
            <a:endParaRPr lang="cs-CZ" sz="1800" u="sng" dirty="0"/>
          </a:p>
        </p:txBody>
      </p:sp>
    </p:spTree>
    <p:extLst>
      <p:ext uri="{BB962C8B-B14F-4D97-AF65-F5344CB8AC3E}">
        <p14:creationId xmlns:p14="http://schemas.microsoft.com/office/powerpoint/2010/main" val="26743574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Shrnutí rozdílů oproti Výzvě I</a:t>
            </a:r>
            <a:endParaRPr lang="cs-CZ" sz="2000" dirty="0"/>
          </a:p>
        </p:txBody>
      </p:sp>
      <p:sp>
        <p:nvSpPr>
          <p:cNvPr id="3" name="Zástupný symbol pro obsah 2"/>
          <p:cNvSpPr>
            <a:spLocks noGrp="1"/>
          </p:cNvSpPr>
          <p:nvPr>
            <p:ph idx="1"/>
          </p:nvPr>
        </p:nvSpPr>
        <p:spPr/>
        <p:txBody>
          <a:bodyPr/>
          <a:lstStyle/>
          <a:p>
            <a:pPr marL="285750" indent="-285750">
              <a:spcBef>
                <a:spcPts val="1200"/>
              </a:spcBef>
              <a:buBlip>
                <a:blip r:embed="rId2"/>
              </a:buBlip>
            </a:pPr>
            <a:r>
              <a:rPr lang="cs-CZ" sz="1800" dirty="0" smtClean="0">
                <a:solidFill>
                  <a:schemeClr val="accent5">
                    <a:lumMod val="50000"/>
                  </a:schemeClr>
                </a:solidFill>
              </a:rPr>
              <a:t>Samostatné výzvy pro každou aktivitu – 1 projekt na 1 IČ v každé výzvě</a:t>
            </a:r>
            <a:endParaRPr lang="cs-CZ" sz="1800" dirty="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Udržitelnost 5 let od poslední přijaté platby na účet příjemce (3 roky pouze pro nově vytvořené pozice a pouze pro MSP)</a:t>
            </a:r>
          </a:p>
          <a:p>
            <a:pPr marL="285750" indent="-285750">
              <a:spcBef>
                <a:spcPts val="1200"/>
              </a:spcBef>
              <a:buBlip>
                <a:blip r:embed="rId2"/>
              </a:buBlip>
            </a:pPr>
            <a:r>
              <a:rPr lang="cs-CZ" sz="1800" dirty="0" smtClean="0">
                <a:solidFill>
                  <a:schemeClr val="accent5">
                    <a:lumMod val="50000"/>
                  </a:schemeClr>
                </a:solidFill>
              </a:rPr>
              <a:t>Vymezení konkrétních činností </a:t>
            </a:r>
            <a:r>
              <a:rPr lang="cs-CZ" sz="1800" dirty="0" err="1" smtClean="0">
                <a:solidFill>
                  <a:schemeClr val="accent5">
                    <a:lumMod val="50000"/>
                  </a:schemeClr>
                </a:solidFill>
              </a:rPr>
              <a:t>podpořitelných</a:t>
            </a:r>
            <a:r>
              <a:rPr lang="cs-CZ" sz="1800" dirty="0" smtClean="0">
                <a:solidFill>
                  <a:schemeClr val="accent5">
                    <a:lumMod val="50000"/>
                  </a:schemeClr>
                </a:solidFill>
              </a:rPr>
              <a:t> v rámci aktivity Centra sdílených služeb</a:t>
            </a:r>
          </a:p>
          <a:p>
            <a:pPr marL="285750" indent="-285750">
              <a:spcBef>
                <a:spcPts val="1200"/>
              </a:spcBef>
              <a:buBlip>
                <a:blip r:embed="rId2"/>
              </a:buBlip>
            </a:pPr>
            <a:r>
              <a:rPr lang="cs-CZ" sz="1800" dirty="0" smtClean="0">
                <a:solidFill>
                  <a:schemeClr val="accent5">
                    <a:lumMod val="50000"/>
                  </a:schemeClr>
                </a:solidFill>
              </a:rPr>
              <a:t>Do způsobilých investičních výdajů lze zahrnout výdaje pouze do výše minimální investice (pro aktivity Tvorba nových ICT řešení a Centra sdílených služeb)</a:t>
            </a:r>
          </a:p>
          <a:p>
            <a:pPr marL="285750" indent="-285750">
              <a:spcBef>
                <a:spcPts val="1200"/>
              </a:spcBef>
              <a:buBlip>
                <a:blip r:embed="rId2"/>
              </a:buBlip>
            </a:pPr>
            <a:r>
              <a:rPr lang="cs-CZ" sz="1800" dirty="0" smtClean="0">
                <a:solidFill>
                  <a:schemeClr val="accent5">
                    <a:lumMod val="50000"/>
                  </a:schemeClr>
                </a:solidFill>
              </a:rPr>
              <a:t>ZV na osobní náklady musí tvořit min. 50 % všech způsobilých výdajů (pro aktivity Tvorba nových ICT řešení a Centra sdílených služeb)</a:t>
            </a:r>
          </a:p>
          <a:p>
            <a:pPr marL="285750" indent="-285750">
              <a:spcBef>
                <a:spcPts val="1200"/>
              </a:spcBef>
              <a:buBlip>
                <a:blip r:embed="rId2"/>
              </a:buBlip>
            </a:pPr>
            <a:r>
              <a:rPr lang="cs-CZ" sz="1800" dirty="0" smtClean="0">
                <a:solidFill>
                  <a:schemeClr val="accent5">
                    <a:lumMod val="50000"/>
                  </a:schemeClr>
                </a:solidFill>
              </a:rPr>
              <a:t>Změna maximální a minimální dotace </a:t>
            </a:r>
          </a:p>
          <a:p>
            <a:pPr marL="285750" indent="-285750">
              <a:spcBef>
                <a:spcPts val="1200"/>
              </a:spcBef>
              <a:buBlip>
                <a:blip r:embed="rId2"/>
              </a:buBlip>
            </a:pPr>
            <a:r>
              <a:rPr lang="cs-CZ" sz="1800" dirty="0" smtClean="0">
                <a:solidFill>
                  <a:schemeClr val="accent5">
                    <a:lumMod val="50000"/>
                  </a:schemeClr>
                </a:solidFill>
              </a:rPr>
              <a:t>Přijatelnost žadatele – dvouletá historie doložitelná mateřskou společností</a:t>
            </a:r>
          </a:p>
          <a:p>
            <a:pPr marL="285750" indent="-285750">
              <a:spcBef>
                <a:spcPts val="1200"/>
              </a:spcBef>
              <a:buBlip>
                <a:blip r:embed="rId2"/>
              </a:buBlip>
            </a:pPr>
            <a:r>
              <a:rPr lang="cs-CZ" sz="1800" dirty="0" smtClean="0">
                <a:solidFill>
                  <a:schemeClr val="accent5">
                    <a:lumMod val="50000"/>
                  </a:schemeClr>
                </a:solidFill>
              </a:rPr>
              <a:t>Více míst realizace pro aktivitu Budování DC</a:t>
            </a:r>
            <a:endParaRPr lang="cs-CZ" sz="1800" dirty="0">
              <a:solidFill>
                <a:schemeClr val="accent5">
                  <a:lumMod val="50000"/>
                </a:schemeClr>
              </a:solidFill>
            </a:endParaRPr>
          </a:p>
          <a:p>
            <a:endParaRPr lang="cs-CZ" dirty="0"/>
          </a:p>
        </p:txBody>
      </p:sp>
    </p:spTree>
    <p:extLst>
      <p:ext uri="{BB962C8B-B14F-4D97-AF65-F5344CB8AC3E}">
        <p14:creationId xmlns:p14="http://schemas.microsoft.com/office/powerpoint/2010/main" val="35701196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a:xfrm>
            <a:off x="539552" y="4637051"/>
            <a:ext cx="8712968" cy="584775"/>
          </a:xfrm>
          <a:prstGeom prst="rect">
            <a:avLst/>
          </a:prstGeom>
        </p:spPr>
        <p:txBody>
          <a:bodyPr wrap="square">
            <a:spAutoFit/>
          </a:bodyPr>
          <a:lstStyle/>
          <a:p>
            <a:r>
              <a:rPr lang="pl-PL" sz="3200" b="1" dirty="0" smtClean="0">
                <a:solidFill>
                  <a:prstClr val="white"/>
                </a:solidFill>
                <a:ea typeface="Tahoma" panose="020B0604030504040204" pitchFamily="34" charset="0"/>
                <a:cs typeface="Arial" panose="020B0604020202020204" pitchFamily="34" charset="0"/>
              </a:rPr>
              <a:t>ICT a sdílené služby </a:t>
            </a:r>
            <a:r>
              <a:rPr lang="pl-PL" sz="3200" b="1" dirty="0" smtClean="0">
                <a:solidFill>
                  <a:prstClr val="white"/>
                </a:solidFill>
                <a:ea typeface="Tahoma" panose="020B0604030504040204" pitchFamily="34" charset="0"/>
                <a:cs typeface="Arial" panose="020B0604020202020204" pitchFamily="34" charset="0"/>
              </a:rPr>
              <a:t>III – pro začínající podniky</a:t>
            </a:r>
            <a:endParaRPr lang="cs-CZ" sz="3200" dirty="0">
              <a:solidFill>
                <a:prstClr val="white"/>
              </a:solidFill>
              <a:ea typeface="Tahoma" panose="020B0604030504040204" pitchFamily="34" charset="0"/>
              <a:cs typeface="Arial" panose="020B0604020202020204" pitchFamily="34" charset="0"/>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36692315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6449" y="1311129"/>
            <a:ext cx="8229600" cy="552257"/>
          </a:xfrm>
        </p:spPr>
        <p:txBody>
          <a:bodyPr>
            <a:normAutofit/>
          </a:bodyPr>
          <a:lstStyle/>
          <a:p>
            <a:pPr algn="l"/>
            <a:r>
              <a:rPr lang="cs-CZ" sz="2800" dirty="0" smtClean="0"/>
              <a:t>Základní data k III. výzvě</a:t>
            </a:r>
            <a:endParaRPr lang="cs-CZ" sz="2000" dirty="0"/>
          </a:p>
        </p:txBody>
      </p:sp>
      <p:sp>
        <p:nvSpPr>
          <p:cNvPr id="3" name="Zástupný symbol pro obsah 2"/>
          <p:cNvSpPr>
            <a:spLocks noGrp="1"/>
          </p:cNvSpPr>
          <p:nvPr>
            <p:ph idx="1"/>
          </p:nvPr>
        </p:nvSpPr>
        <p:spPr>
          <a:xfrm>
            <a:off x="457200" y="1916832"/>
            <a:ext cx="8229600" cy="3445843"/>
          </a:xfrm>
        </p:spPr>
        <p:txBody>
          <a:bodyPr/>
          <a:lstStyle/>
          <a:p>
            <a:pPr marL="285750" indent="-285750">
              <a:spcBef>
                <a:spcPts val="1200"/>
              </a:spcBef>
              <a:buBlip>
                <a:blip r:embed="rId2"/>
              </a:buBlip>
            </a:pPr>
            <a:r>
              <a:rPr lang="cs-CZ" sz="1800" dirty="0" smtClean="0">
                <a:solidFill>
                  <a:schemeClr val="accent5">
                    <a:lumMod val="50000"/>
                  </a:schemeClr>
                </a:solidFill>
              </a:rPr>
              <a:t>Datum vyhlášení výzvy: 24. 10. 2016</a:t>
            </a:r>
          </a:p>
          <a:p>
            <a:pPr marL="285750" indent="-285750">
              <a:spcBef>
                <a:spcPts val="1200"/>
              </a:spcBef>
              <a:buBlip>
                <a:blip r:embed="rId2"/>
              </a:buBlip>
            </a:pPr>
            <a:r>
              <a:rPr lang="cs-CZ" sz="1800" dirty="0" smtClean="0">
                <a:solidFill>
                  <a:schemeClr val="accent5">
                    <a:lumMod val="50000"/>
                  </a:schemeClr>
                </a:solidFill>
              </a:rPr>
              <a:t>Datum zahájení příjmu žádostí o podporu: 16. 11. 2016</a:t>
            </a:r>
          </a:p>
          <a:p>
            <a:pPr marL="285750" indent="-285750">
              <a:spcBef>
                <a:spcPts val="1200"/>
              </a:spcBef>
              <a:buBlip>
                <a:blip r:embed="rId2"/>
              </a:buBlip>
            </a:pPr>
            <a:r>
              <a:rPr lang="cs-CZ" sz="1800" dirty="0" smtClean="0">
                <a:solidFill>
                  <a:schemeClr val="accent5">
                    <a:lumMod val="50000"/>
                  </a:schemeClr>
                </a:solidFill>
              </a:rPr>
              <a:t>Datum ukončení příjmu žádostí o podporu: 16. 2. 2017</a:t>
            </a:r>
          </a:p>
          <a:p>
            <a:pPr marL="285750" indent="-285750">
              <a:spcBef>
                <a:spcPts val="1200"/>
              </a:spcBef>
              <a:buBlip>
                <a:blip r:embed="rId2"/>
              </a:buBlip>
            </a:pPr>
            <a:r>
              <a:rPr lang="cs-CZ" sz="1800" dirty="0" smtClean="0">
                <a:solidFill>
                  <a:schemeClr val="accent5">
                    <a:lumMod val="50000"/>
                  </a:schemeClr>
                </a:solidFill>
              </a:rPr>
              <a:t>MPO si vyhrazuje právo Výzvu pozastavit nebo předčasně ukončit (např. z důvodu vyčerpání alokovaných finančních prostředků)</a:t>
            </a:r>
          </a:p>
          <a:p>
            <a:pPr marL="285750" indent="-285750">
              <a:spcBef>
                <a:spcPts val="1200"/>
              </a:spcBef>
              <a:buBlip>
                <a:blip r:embed="rId2"/>
              </a:buBlip>
            </a:pPr>
            <a:r>
              <a:rPr lang="cs-CZ" sz="1800" dirty="0" smtClean="0">
                <a:solidFill>
                  <a:schemeClr val="accent5">
                    <a:lumMod val="50000"/>
                  </a:schemeClr>
                </a:solidFill>
              </a:rPr>
              <a:t>Systém sběru žádostí - průběžný</a:t>
            </a:r>
            <a:endParaRPr lang="cs-CZ" sz="1800" dirty="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Plánovaná alokace – 300 mil. Kč</a:t>
            </a:r>
          </a:p>
          <a:p>
            <a:pPr marL="285750" indent="-285750">
              <a:spcBef>
                <a:spcPts val="1200"/>
              </a:spcBef>
              <a:buBlip>
                <a:blip r:embed="rId2"/>
              </a:buBlip>
            </a:pPr>
            <a:r>
              <a:rPr lang="cs-CZ" sz="1800" dirty="0" smtClean="0">
                <a:solidFill>
                  <a:schemeClr val="accent5">
                    <a:lumMod val="50000"/>
                  </a:schemeClr>
                </a:solidFill>
              </a:rPr>
              <a:t>Podporovanou činností je Tvorba nových IS/ICT řešení</a:t>
            </a:r>
          </a:p>
          <a:p>
            <a:pPr marL="0" indent="0">
              <a:buNone/>
            </a:pPr>
            <a:endParaRPr lang="cs-CZ" dirty="0"/>
          </a:p>
        </p:txBody>
      </p:sp>
      <p:sp>
        <p:nvSpPr>
          <p:cNvPr id="4" name="Nadpis 1"/>
          <p:cNvSpPr txBox="1">
            <a:spLocks/>
          </p:cNvSpPr>
          <p:nvPr/>
        </p:nvSpPr>
        <p:spPr>
          <a:xfrm>
            <a:off x="435294" y="5161756"/>
            <a:ext cx="8229600" cy="499492"/>
          </a:xfrm>
          <a:prstGeom prst="rect">
            <a:avLst/>
          </a:prstGeom>
        </p:spPr>
        <p:txBody>
          <a:bodyPr vert="horz" lIns="91440" tIns="45720" rIns="91440" bIns="45720" rtlCol="0" anchor="ctr">
            <a:normAutofit lnSpcReduction="10000"/>
          </a:bodyPr>
          <a:lstStyle>
            <a:lvl1pPr marL="0" algn="ctr" defTabSz="914400" rtl="0" eaLnBrk="1" latinLnBrk="0" hangingPunct="1">
              <a:spcBef>
                <a:spcPct val="0"/>
              </a:spcBef>
              <a:buNone/>
              <a:defRPr lang="en-US" sz="4000" b="1" kern="1200" dirty="0">
                <a:solidFill>
                  <a:srgbClr val="009DE0"/>
                </a:solidFill>
                <a:latin typeface="Calibri" panose="020F0502020204030204" pitchFamily="34" charset="0"/>
                <a:ea typeface="+mn-ea"/>
                <a:cs typeface="+mn-cs"/>
              </a:defRPr>
            </a:lvl1pPr>
          </a:lstStyle>
          <a:p>
            <a:pPr algn="l"/>
            <a:r>
              <a:rPr lang="cs-CZ" sz="2800" dirty="0" smtClean="0"/>
              <a:t>Příjemce podpory</a:t>
            </a:r>
            <a:endParaRPr lang="cs-CZ" sz="2000" dirty="0"/>
          </a:p>
        </p:txBody>
      </p:sp>
      <p:sp>
        <p:nvSpPr>
          <p:cNvPr id="5" name="Zástupný symbol pro obsah 2"/>
          <p:cNvSpPr txBox="1">
            <a:spLocks/>
          </p:cNvSpPr>
          <p:nvPr/>
        </p:nvSpPr>
        <p:spPr>
          <a:xfrm>
            <a:off x="428955" y="5661248"/>
            <a:ext cx="8229600" cy="820093"/>
          </a:xfrm>
          <a:prstGeom prst="rect">
            <a:avLst/>
          </a:prstGeom>
        </p:spPr>
        <p:txBody>
          <a:bodyPr/>
          <a:lst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E60"/>
                </a:solidFill>
                <a:latin typeface="+mn-lt"/>
                <a:ea typeface="+mn-ea"/>
                <a:cs typeface="+mn-cs"/>
              </a:defRPr>
            </a:lvl2pPr>
            <a:lvl3pPr marL="1143000" indent="-228600" algn="l" defTabSz="914400" rtl="0" eaLnBrk="1" latinLnBrk="0" hangingPunct="1">
              <a:spcBef>
                <a:spcPct val="20000"/>
              </a:spcBef>
              <a:buClr>
                <a:srgbClr val="002E60"/>
              </a:buClr>
              <a:buFont typeface="Arial" panose="020B0604020202020204" pitchFamily="34" charset="0"/>
              <a:buChar char="•"/>
              <a:defRPr sz="2400" kern="1200">
                <a:solidFill>
                  <a:srgbClr val="002E60"/>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Wingdings" panose="05000000000000000000" pitchFamily="2" charset="2"/>
              <a:buBlip>
                <a:blip r:embed="rId2"/>
              </a:buBlip>
            </a:pPr>
            <a:r>
              <a:rPr lang="cs-CZ" sz="1800" dirty="0" err="1" smtClean="0">
                <a:solidFill>
                  <a:schemeClr val="accent5">
                    <a:lumMod val="50000"/>
                  </a:schemeClr>
                </a:solidFill>
              </a:rPr>
              <a:t>Mikropodnik</a:t>
            </a:r>
            <a:r>
              <a:rPr lang="cs-CZ" sz="1800" dirty="0" smtClean="0">
                <a:solidFill>
                  <a:schemeClr val="accent5">
                    <a:lumMod val="50000"/>
                  </a:schemeClr>
                </a:solidFill>
              </a:rPr>
              <a:t> (méně než 10 zaměstnanců), který nemá uzavřeno více než jedno účetní období. FO i PO</a:t>
            </a:r>
            <a:endParaRPr lang="cs-CZ" sz="1800" dirty="0"/>
          </a:p>
        </p:txBody>
      </p:sp>
      <p:sp>
        <p:nvSpPr>
          <p:cNvPr id="6" name="Obdélník 5"/>
          <p:cNvSpPr/>
          <p:nvPr/>
        </p:nvSpPr>
        <p:spPr>
          <a:xfrm>
            <a:off x="428955" y="110800"/>
            <a:ext cx="8601202" cy="1200329"/>
          </a:xfrm>
          <a:prstGeom prst="rect">
            <a:avLst/>
          </a:prstGeom>
        </p:spPr>
        <p:txBody>
          <a:bodyPr wrap="square">
            <a:spAutoFit/>
          </a:bodyPr>
          <a:lstStyle/>
          <a:p>
            <a:r>
              <a:rPr lang="cs-CZ" dirty="0" smtClean="0"/>
              <a:t>Tvorba </a:t>
            </a:r>
            <a:r>
              <a:rPr lang="cs-CZ" dirty="0"/>
              <a:t>nových IS/ICT řešení – tzn. tvorba moderních digitálních služeb, aplikací a firmware např. v oblasti komunikace, zábavy, obchodování, vzdělávání, zdravotnictví, přístupu k zaměstnání nebo i v oblasti kulturních a kreativních průmyslů včetně související implementace</a:t>
            </a:r>
          </a:p>
        </p:txBody>
      </p:sp>
    </p:spTree>
    <p:extLst>
      <p:ext uri="{BB962C8B-B14F-4D97-AF65-F5344CB8AC3E}">
        <p14:creationId xmlns:p14="http://schemas.microsoft.com/office/powerpoint/2010/main" val="1264585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Způsobilé výdaje</a:t>
            </a:r>
          </a:p>
        </p:txBody>
      </p:sp>
      <p:sp>
        <p:nvSpPr>
          <p:cNvPr id="3" name="Zástupný symbol pro obsah 2"/>
          <p:cNvSpPr>
            <a:spLocks noGrp="1"/>
          </p:cNvSpPr>
          <p:nvPr>
            <p:ph idx="1"/>
          </p:nvPr>
        </p:nvSpPr>
        <p:spPr/>
        <p:txBody>
          <a:bodyPr/>
          <a:lstStyle/>
          <a:p>
            <a:pPr marL="285750" indent="-285750">
              <a:spcAft>
                <a:spcPts val="600"/>
              </a:spcAft>
              <a:buBlip>
                <a:blip r:embed="rId2"/>
              </a:buBlip>
            </a:pPr>
            <a:r>
              <a:rPr lang="cs-CZ" sz="1800" dirty="0" smtClean="0">
                <a:solidFill>
                  <a:schemeClr val="accent5">
                    <a:lumMod val="50000"/>
                  </a:schemeClr>
                </a:solidFill>
              </a:rPr>
              <a:t>Osobní náklady ve výši min. 50 % všech ZV</a:t>
            </a:r>
          </a:p>
          <a:p>
            <a:pPr marL="285750" indent="-285750">
              <a:spcAft>
                <a:spcPts val="600"/>
              </a:spcAft>
              <a:buBlip>
                <a:blip r:embed="rId2"/>
              </a:buBlip>
            </a:pPr>
            <a:r>
              <a:rPr lang="cs-CZ" sz="1800" dirty="0" smtClean="0">
                <a:solidFill>
                  <a:schemeClr val="accent5">
                    <a:lumMod val="50000"/>
                  </a:schemeClr>
                </a:solidFill>
              </a:rPr>
              <a:t>Nájemné</a:t>
            </a:r>
          </a:p>
          <a:p>
            <a:pPr marL="285750" indent="-285750">
              <a:spcAft>
                <a:spcPts val="600"/>
              </a:spcAft>
              <a:buBlip>
                <a:blip r:embed="rId2"/>
              </a:buBlip>
            </a:pPr>
            <a:r>
              <a:rPr lang="cs-CZ" sz="1800" dirty="0" smtClean="0">
                <a:solidFill>
                  <a:schemeClr val="accent5">
                    <a:lumMod val="50000"/>
                  </a:schemeClr>
                </a:solidFill>
              </a:rPr>
              <a:t>Služby poradců a expertů v max. výši 399 999 Kč</a:t>
            </a:r>
          </a:p>
          <a:p>
            <a:pPr marL="285750" indent="-285750">
              <a:spcAft>
                <a:spcPts val="600"/>
              </a:spcAft>
              <a:buBlip>
                <a:blip r:embed="rId2"/>
              </a:buBlip>
            </a:pPr>
            <a:r>
              <a:rPr lang="cs-CZ" sz="1800" dirty="0" smtClean="0">
                <a:solidFill>
                  <a:schemeClr val="accent5">
                    <a:lumMod val="50000"/>
                  </a:schemeClr>
                </a:solidFill>
              </a:rPr>
              <a:t>Hardware a software v maximální výši 399 999 Kč</a:t>
            </a:r>
          </a:p>
          <a:p>
            <a:pPr marL="285750" indent="-285750">
              <a:spcAft>
                <a:spcPts val="600"/>
              </a:spcAft>
              <a:buBlip>
                <a:blip r:embed="rId2"/>
              </a:buBlip>
            </a:pPr>
            <a:r>
              <a:rPr lang="cs-CZ" sz="1800" dirty="0" smtClean="0">
                <a:solidFill>
                  <a:schemeClr val="accent5">
                    <a:lumMod val="50000"/>
                  </a:schemeClr>
                </a:solidFill>
              </a:rPr>
              <a:t>Ostatní výdaje související s projektem – odborná literatura, přístup ke </a:t>
            </a:r>
            <a:r>
              <a:rPr lang="cs-CZ" sz="1800" dirty="0" err="1" smtClean="0">
                <a:solidFill>
                  <a:schemeClr val="accent5">
                    <a:lumMod val="50000"/>
                  </a:schemeClr>
                </a:solidFill>
              </a:rPr>
              <a:t>cloudovým</a:t>
            </a:r>
            <a:r>
              <a:rPr lang="cs-CZ" sz="1800" dirty="0" smtClean="0">
                <a:solidFill>
                  <a:schemeClr val="accent5">
                    <a:lumMod val="50000"/>
                  </a:schemeClr>
                </a:solidFill>
              </a:rPr>
              <a:t> službám a přístup do databází nutných pro realizaci projektu</a:t>
            </a:r>
          </a:p>
          <a:p>
            <a:pPr marL="285750" indent="-285750">
              <a:spcAft>
                <a:spcPts val="600"/>
              </a:spcAft>
              <a:buBlip>
                <a:blip r:embed="rId2"/>
              </a:buBlip>
            </a:pPr>
            <a:r>
              <a:rPr lang="cs-CZ" sz="1800" dirty="0" smtClean="0">
                <a:solidFill>
                  <a:schemeClr val="accent5">
                    <a:lumMod val="50000"/>
                  </a:schemeClr>
                </a:solidFill>
              </a:rPr>
              <a:t>Výdaje jsou způsobilé do výše cen stanovených v příloze č. 1 Výzvy – Vymezení způsobilých výdajů</a:t>
            </a:r>
          </a:p>
        </p:txBody>
      </p:sp>
    </p:spTree>
    <p:extLst>
      <p:ext uri="{BB962C8B-B14F-4D97-AF65-F5344CB8AC3E}">
        <p14:creationId xmlns:p14="http://schemas.microsoft.com/office/powerpoint/2010/main" val="18011701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850106"/>
          </a:xfrm>
        </p:spPr>
        <p:txBody>
          <a:bodyPr>
            <a:normAutofit/>
          </a:bodyPr>
          <a:lstStyle/>
          <a:p>
            <a:pPr algn="l"/>
            <a:r>
              <a:rPr lang="cs-CZ" sz="2800" dirty="0"/>
              <a:t>Podmínky projektu</a:t>
            </a:r>
          </a:p>
        </p:txBody>
      </p:sp>
      <p:sp>
        <p:nvSpPr>
          <p:cNvPr id="3" name="Zástupný symbol pro obsah 2"/>
          <p:cNvSpPr>
            <a:spLocks noGrp="1"/>
          </p:cNvSpPr>
          <p:nvPr>
            <p:ph idx="1"/>
          </p:nvPr>
        </p:nvSpPr>
        <p:spPr>
          <a:xfrm>
            <a:off x="457200" y="1052736"/>
            <a:ext cx="8229600" cy="5217443"/>
          </a:xfrm>
        </p:spPr>
        <p:txBody>
          <a:bodyPr/>
          <a:lstStyle/>
          <a:p>
            <a:pPr marL="285750" indent="-285750">
              <a:spcAft>
                <a:spcPts val="600"/>
              </a:spcAft>
              <a:buBlip>
                <a:blip r:embed="rId2"/>
              </a:buBlip>
            </a:pPr>
            <a:r>
              <a:rPr lang="cs-CZ" sz="1800" dirty="0" smtClean="0">
                <a:solidFill>
                  <a:schemeClr val="accent5">
                    <a:lumMod val="50000"/>
                  </a:schemeClr>
                </a:solidFill>
              </a:rPr>
              <a:t>Příjemce musí vytvořit minimálně 2 nová pracovní místa v podpořené činnosti</a:t>
            </a:r>
          </a:p>
          <a:p>
            <a:pPr marL="285750" indent="-285750">
              <a:spcAft>
                <a:spcPts val="600"/>
              </a:spcAft>
              <a:buBlip>
                <a:blip r:embed="rId2"/>
              </a:buBlip>
            </a:pPr>
            <a:r>
              <a:rPr lang="cs-CZ" sz="1800" dirty="0">
                <a:solidFill>
                  <a:schemeClr val="accent5">
                    <a:lumMod val="50000"/>
                  </a:schemeClr>
                </a:solidFill>
              </a:rPr>
              <a:t>P</a:t>
            </a:r>
            <a:r>
              <a:rPr lang="cs-CZ" sz="1800" dirty="0" smtClean="0">
                <a:solidFill>
                  <a:schemeClr val="accent5">
                    <a:lumMod val="50000"/>
                  </a:schemeClr>
                </a:solidFill>
              </a:rPr>
              <a:t>očet podpořených pozic je roven výši počtu nově vytvořených pozic, ke kterému se příjemce zaváže v Rozhodnutí o poskytnutí dotace</a:t>
            </a:r>
          </a:p>
          <a:p>
            <a:pPr marL="285750" indent="-285750">
              <a:spcAft>
                <a:spcPts val="600"/>
              </a:spcAft>
              <a:buBlip>
                <a:blip r:embed="rId2"/>
              </a:buBlip>
            </a:pPr>
            <a:r>
              <a:rPr lang="cs-CZ" sz="1800" dirty="0">
                <a:solidFill>
                  <a:schemeClr val="accent5">
                    <a:lumMod val="50000"/>
                  </a:schemeClr>
                </a:solidFill>
              </a:rPr>
              <a:t>P</a:t>
            </a:r>
            <a:r>
              <a:rPr lang="cs-CZ" sz="1800" dirty="0" smtClean="0">
                <a:solidFill>
                  <a:schemeClr val="accent5">
                    <a:lumMod val="50000"/>
                  </a:schemeClr>
                </a:solidFill>
              </a:rPr>
              <a:t>racovní místa musejí být zachována v podpořeném regionu</a:t>
            </a:r>
          </a:p>
          <a:p>
            <a:pPr marL="285750" indent="-285750">
              <a:spcAft>
                <a:spcPts val="600"/>
              </a:spcAft>
              <a:buBlip>
                <a:blip r:embed="rId2"/>
              </a:buBlip>
            </a:pPr>
            <a:r>
              <a:rPr lang="cs-CZ" sz="1800" dirty="0">
                <a:solidFill>
                  <a:schemeClr val="accent5">
                    <a:lumMod val="50000"/>
                  </a:schemeClr>
                </a:solidFill>
              </a:rPr>
              <a:t>U</a:t>
            </a:r>
            <a:r>
              <a:rPr lang="cs-CZ" sz="1800" dirty="0" smtClean="0">
                <a:solidFill>
                  <a:schemeClr val="accent5">
                    <a:lumMod val="50000"/>
                  </a:schemeClr>
                </a:solidFill>
              </a:rPr>
              <a:t>držitelnost projektu je 1 rok od poslední přijaté platby na účet příjemce</a:t>
            </a:r>
          </a:p>
          <a:p>
            <a:pPr marL="285750" indent="-285750">
              <a:spcAft>
                <a:spcPts val="600"/>
              </a:spcAft>
              <a:buBlip>
                <a:blip r:embed="rId2"/>
              </a:buBlip>
            </a:pPr>
            <a:r>
              <a:rPr lang="cs-CZ" sz="1800" dirty="0">
                <a:solidFill>
                  <a:schemeClr val="accent5">
                    <a:lumMod val="50000"/>
                  </a:schemeClr>
                </a:solidFill>
              </a:rPr>
              <a:t>P</a:t>
            </a:r>
            <a:r>
              <a:rPr lang="cs-CZ" sz="1800" dirty="0" smtClean="0">
                <a:solidFill>
                  <a:schemeClr val="accent5">
                    <a:lumMod val="50000"/>
                  </a:schemeClr>
                </a:solidFill>
              </a:rPr>
              <a:t>rávě jedno místo realizace projektu</a:t>
            </a:r>
          </a:p>
          <a:p>
            <a:pPr marL="285750" indent="-285750">
              <a:spcAft>
                <a:spcPts val="600"/>
              </a:spcAft>
              <a:buBlip>
                <a:blip r:embed="rId2"/>
              </a:buBlip>
            </a:pPr>
            <a:endParaRPr lang="cs-CZ" sz="1800" dirty="0">
              <a:solidFill>
                <a:schemeClr val="accent5">
                  <a:lumMod val="50000"/>
                </a:schemeClr>
              </a:solidFill>
            </a:endParaRPr>
          </a:p>
          <a:p>
            <a:pPr lvl="0"/>
            <a:endParaRPr lang="cs-CZ" sz="1800" dirty="0"/>
          </a:p>
          <a:p>
            <a:endParaRPr lang="cs-CZ" sz="1800" dirty="0"/>
          </a:p>
        </p:txBody>
      </p:sp>
      <p:sp>
        <p:nvSpPr>
          <p:cNvPr id="4" name="Zástupný symbol pro obsah 2"/>
          <p:cNvSpPr txBox="1">
            <a:spLocks/>
          </p:cNvSpPr>
          <p:nvPr/>
        </p:nvSpPr>
        <p:spPr>
          <a:xfrm>
            <a:off x="457200" y="3429000"/>
            <a:ext cx="8229600" cy="2653755"/>
          </a:xfrm>
          <a:prstGeom prst="rect">
            <a:avLst/>
          </a:prstGeom>
        </p:spPr>
        <p:txBody>
          <a:bodyPr/>
          <a:lstStyle>
            <a:lvl1pPr marL="342900" indent="-342900" algn="l" defTabSz="914400" rtl="0" eaLnBrk="1" latinLnBrk="0" hangingPunct="1">
              <a:spcBef>
                <a:spcPct val="20000"/>
              </a:spcBef>
              <a:buClr>
                <a:srgbClr val="009DE0"/>
              </a:buClr>
              <a:buFont typeface="Wingdings" panose="05000000000000000000" pitchFamily="2" charset="2"/>
              <a:buChar char="§"/>
              <a:defRPr sz="3200" kern="1200">
                <a:solidFill>
                  <a:srgbClr val="002E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E60"/>
                </a:solidFill>
                <a:latin typeface="+mn-lt"/>
                <a:ea typeface="+mn-ea"/>
                <a:cs typeface="+mn-cs"/>
              </a:defRPr>
            </a:lvl2pPr>
            <a:lvl3pPr marL="1143000" indent="-228600" algn="l" defTabSz="914400" rtl="0" eaLnBrk="1" latinLnBrk="0" hangingPunct="1">
              <a:spcBef>
                <a:spcPct val="20000"/>
              </a:spcBef>
              <a:buClr>
                <a:srgbClr val="002E60"/>
              </a:buClr>
              <a:buFont typeface="Arial" panose="020B0604020202020204" pitchFamily="34" charset="0"/>
              <a:buChar char="•"/>
              <a:defRPr sz="2400" kern="1200">
                <a:solidFill>
                  <a:srgbClr val="002E60"/>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rgbClr val="002E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Realizace projektu na území ČR mimo hlavního města Prahy</a:t>
            </a: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Projekt nebyl zahájen před datem podání žádosti o podporu</a:t>
            </a:r>
          </a:p>
          <a:p>
            <a:pPr marL="285750" indent="-285750">
              <a:spcAft>
                <a:spcPts val="600"/>
              </a:spcAft>
              <a:buFont typeface="Wingdings" panose="05000000000000000000" pitchFamily="2" charset="2"/>
              <a:buBlip>
                <a:blip r:embed="rId2"/>
              </a:buBlip>
            </a:pPr>
            <a:r>
              <a:rPr lang="cs-CZ" sz="1800" dirty="0" smtClean="0">
                <a:solidFill>
                  <a:schemeClr val="accent5">
                    <a:lumMod val="50000"/>
                  </a:schemeClr>
                </a:solidFill>
              </a:rPr>
              <a:t>Každý žadatel (1 IČ) je v této Výzvě oprávněn předložit maximálně jeden projekt</a:t>
            </a:r>
            <a:endParaRPr lang="cs-CZ" sz="1800" dirty="0">
              <a:solidFill>
                <a:schemeClr val="accent5">
                  <a:lumMod val="50000"/>
                </a:schemeClr>
              </a:solidFill>
            </a:endParaRPr>
          </a:p>
        </p:txBody>
      </p:sp>
    </p:spTree>
    <p:extLst>
      <p:ext uri="{BB962C8B-B14F-4D97-AF65-F5344CB8AC3E}">
        <p14:creationId xmlns:p14="http://schemas.microsoft.com/office/powerpoint/2010/main" val="27283828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Forma a výše podpory</a:t>
            </a:r>
          </a:p>
        </p:txBody>
      </p:sp>
      <p:sp>
        <p:nvSpPr>
          <p:cNvPr id="3" name="Zástupný symbol pro obsah 2"/>
          <p:cNvSpPr>
            <a:spLocks noGrp="1"/>
          </p:cNvSpPr>
          <p:nvPr>
            <p:ph idx="1"/>
          </p:nvPr>
        </p:nvSpPr>
        <p:spPr/>
        <p:txBody>
          <a:bodyPr/>
          <a:lstStyle/>
          <a:p>
            <a:pPr marL="0" indent="0">
              <a:spcAft>
                <a:spcPts val="1800"/>
              </a:spcAft>
              <a:buNone/>
            </a:pPr>
            <a:endParaRPr lang="cs-CZ" sz="1800" dirty="0" smtClean="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 Výše podpory: 60 % způsobilých výdajů</a:t>
            </a:r>
          </a:p>
          <a:p>
            <a:pPr marL="285750" indent="-285750">
              <a:spcAft>
                <a:spcPts val="1800"/>
              </a:spcAft>
              <a:buBlip>
                <a:blip r:embed="rId2"/>
              </a:buBlip>
            </a:pPr>
            <a:r>
              <a:rPr lang="cs-CZ" sz="1800" dirty="0" smtClean="0">
                <a:solidFill>
                  <a:schemeClr val="accent5">
                    <a:lumMod val="50000"/>
                  </a:schemeClr>
                </a:solidFill>
              </a:rPr>
              <a:t>Min. dotace pro jeden projekt: 0,5 mil. Kč</a:t>
            </a:r>
          </a:p>
          <a:p>
            <a:pPr marL="285750" indent="-285750">
              <a:spcAft>
                <a:spcPts val="1800"/>
              </a:spcAft>
              <a:buBlip>
                <a:blip r:embed="rId2"/>
              </a:buBlip>
            </a:pPr>
            <a:r>
              <a:rPr lang="cs-CZ" sz="1800" dirty="0" smtClean="0">
                <a:solidFill>
                  <a:schemeClr val="accent5">
                    <a:lumMod val="50000"/>
                  </a:schemeClr>
                </a:solidFill>
              </a:rPr>
              <a:t>Max. dotace pro jeden projekt: 4 mil. Kč</a:t>
            </a:r>
            <a:endParaRPr lang="cs-CZ" sz="1800" dirty="0">
              <a:solidFill>
                <a:schemeClr val="accent5">
                  <a:lumMod val="50000"/>
                </a:schemeClr>
              </a:solidFill>
            </a:endParaRPr>
          </a:p>
          <a:p>
            <a:pPr marL="285750" indent="-285750">
              <a:spcAft>
                <a:spcPts val="1800"/>
              </a:spcAft>
              <a:buBlip>
                <a:blip r:embed="rId2"/>
              </a:buBlip>
            </a:pPr>
            <a:r>
              <a:rPr lang="cs-CZ" sz="1800" dirty="0" smtClean="0">
                <a:solidFill>
                  <a:schemeClr val="accent5">
                    <a:lumMod val="50000"/>
                  </a:schemeClr>
                </a:solidFill>
              </a:rPr>
              <a:t>Podpora bude poskytována v režimu de </a:t>
            </a:r>
            <a:r>
              <a:rPr lang="cs-CZ" sz="1800" dirty="0" err="1" smtClean="0">
                <a:solidFill>
                  <a:schemeClr val="accent5">
                    <a:lumMod val="50000"/>
                  </a:schemeClr>
                </a:solidFill>
              </a:rPr>
              <a:t>minimis</a:t>
            </a:r>
            <a:endParaRPr lang="cs-CZ" sz="1800" dirty="0">
              <a:solidFill>
                <a:schemeClr val="accent5">
                  <a:lumMod val="50000"/>
                </a:schemeClr>
              </a:solidFill>
            </a:endParaRPr>
          </a:p>
        </p:txBody>
      </p:sp>
    </p:spTree>
    <p:extLst>
      <p:ext uri="{BB962C8B-B14F-4D97-AF65-F5344CB8AC3E}">
        <p14:creationId xmlns:p14="http://schemas.microsoft.com/office/powerpoint/2010/main" val="14654889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a:t>Povinné </a:t>
            </a:r>
            <a:r>
              <a:rPr lang="cs-CZ" sz="2800" dirty="0" smtClean="0"/>
              <a:t>přílohy</a:t>
            </a:r>
            <a:br>
              <a:rPr lang="cs-CZ" sz="2800" dirty="0" smtClean="0"/>
            </a:br>
            <a:r>
              <a:rPr lang="cs-CZ" sz="2000" dirty="0" smtClean="0"/>
              <a:t>Žádost o podporu</a:t>
            </a:r>
            <a:endParaRPr lang="cs-CZ" sz="2000" dirty="0"/>
          </a:p>
        </p:txBody>
      </p:sp>
      <p:sp>
        <p:nvSpPr>
          <p:cNvPr id="3" name="Zástupný symbol pro obsah 2"/>
          <p:cNvSpPr>
            <a:spLocks noGrp="1"/>
          </p:cNvSpPr>
          <p:nvPr>
            <p:ph idx="1"/>
          </p:nvPr>
        </p:nvSpPr>
        <p:spPr>
          <a:xfrm>
            <a:off x="457200" y="1628800"/>
            <a:ext cx="8229600" cy="4497363"/>
          </a:xfrm>
        </p:spPr>
        <p:txBody>
          <a:bodyPr/>
          <a:lstStyle/>
          <a:p>
            <a:pPr marL="285750" indent="-285750">
              <a:spcBef>
                <a:spcPts val="1200"/>
              </a:spcBef>
              <a:buBlip>
                <a:blip r:embed="rId2"/>
              </a:buBlip>
            </a:pPr>
            <a:r>
              <a:rPr lang="cs-CZ" sz="1800" dirty="0" smtClean="0">
                <a:solidFill>
                  <a:schemeClr val="accent5">
                    <a:lumMod val="50000"/>
                  </a:schemeClr>
                </a:solidFill>
              </a:rPr>
              <a:t>Dokumenty k jednoznačnému prokázání </a:t>
            </a:r>
            <a:r>
              <a:rPr lang="cs-CZ" sz="1800" b="1" dirty="0" smtClean="0">
                <a:solidFill>
                  <a:schemeClr val="accent5">
                    <a:lumMod val="50000"/>
                  </a:schemeClr>
                </a:solidFill>
              </a:rPr>
              <a:t>vlastnických či jiných práv k nemovitostem</a:t>
            </a:r>
            <a:r>
              <a:rPr lang="cs-CZ" sz="1800" dirty="0" smtClean="0">
                <a:solidFill>
                  <a:schemeClr val="accent5">
                    <a:lumMod val="50000"/>
                  </a:schemeClr>
                </a:solidFill>
              </a:rPr>
              <a:t>, kde bude projekt realizován (výpis z katastru nemovitostí, nájemní smlouva uzavřená na dobu realizace projektu + alespoň 18 měsíců od </a:t>
            </a:r>
            <a:r>
              <a:rPr lang="cs-CZ" sz="1800" dirty="0" err="1" smtClean="0">
                <a:solidFill>
                  <a:schemeClr val="accent5">
                    <a:lumMod val="50000"/>
                  </a:schemeClr>
                </a:solidFill>
              </a:rPr>
              <a:t>předpokl</a:t>
            </a:r>
            <a:r>
              <a:rPr lang="cs-CZ" sz="1800" dirty="0" smtClean="0">
                <a:solidFill>
                  <a:schemeClr val="accent5">
                    <a:lumMod val="50000"/>
                  </a:schemeClr>
                </a:solidFill>
              </a:rPr>
              <a:t>. data konce projektu)</a:t>
            </a:r>
          </a:p>
          <a:p>
            <a:pPr marL="285750" indent="-285750">
              <a:spcBef>
                <a:spcPts val="1200"/>
              </a:spcBef>
              <a:buBlip>
                <a:blip r:embed="rId2"/>
              </a:buBlip>
            </a:pPr>
            <a:r>
              <a:rPr lang="cs-CZ" sz="1800" dirty="0" smtClean="0">
                <a:solidFill>
                  <a:schemeClr val="accent5">
                    <a:lumMod val="50000"/>
                  </a:schemeClr>
                </a:solidFill>
              </a:rPr>
              <a:t>Studie proveditelnosti dle doporučené osnovy</a:t>
            </a:r>
          </a:p>
          <a:p>
            <a:pPr marL="285750" indent="-285750">
              <a:spcBef>
                <a:spcPts val="1200"/>
              </a:spcBef>
              <a:buBlip>
                <a:blip r:embed="rId2"/>
              </a:buBlip>
            </a:pPr>
            <a:r>
              <a:rPr lang="cs-CZ" sz="1800" dirty="0" smtClean="0">
                <a:solidFill>
                  <a:schemeClr val="accent5">
                    <a:lumMod val="50000"/>
                  </a:schemeClr>
                </a:solidFill>
              </a:rPr>
              <a:t>Další dokumenty dokládající skutečnosti uvedené ve studii proveditelnosti</a:t>
            </a:r>
          </a:p>
          <a:p>
            <a:pPr marL="285750" indent="-285750">
              <a:spcBef>
                <a:spcPts val="1200"/>
              </a:spcBef>
              <a:buBlip>
                <a:blip r:embed="rId2"/>
              </a:buBlip>
            </a:pPr>
            <a:r>
              <a:rPr lang="cs-CZ" sz="1800" dirty="0" smtClean="0">
                <a:solidFill>
                  <a:schemeClr val="accent5">
                    <a:lumMod val="50000"/>
                  </a:schemeClr>
                </a:solidFill>
              </a:rPr>
              <a:t>Prohlášení k žádosti o podporu včetně de </a:t>
            </a:r>
            <a:r>
              <a:rPr lang="cs-CZ" sz="1800" dirty="0" err="1" smtClean="0">
                <a:solidFill>
                  <a:schemeClr val="accent5">
                    <a:lumMod val="50000"/>
                  </a:schemeClr>
                </a:solidFill>
              </a:rPr>
              <a:t>minimis</a:t>
            </a:r>
            <a:endParaRPr lang="cs-CZ" sz="1800" dirty="0" smtClean="0">
              <a:solidFill>
                <a:schemeClr val="accent5">
                  <a:lumMod val="50000"/>
                </a:schemeClr>
              </a:solidFill>
            </a:endParaRPr>
          </a:p>
          <a:p>
            <a:pPr marL="0" indent="0">
              <a:spcBef>
                <a:spcPts val="1200"/>
              </a:spcBef>
              <a:buNone/>
            </a:pPr>
            <a:endParaRPr lang="cs-CZ" sz="1800" dirty="0" smtClean="0">
              <a:solidFill>
                <a:schemeClr val="accent5">
                  <a:lumMod val="50000"/>
                </a:schemeClr>
              </a:solidFill>
            </a:endParaRPr>
          </a:p>
          <a:p>
            <a:endParaRPr lang="cs-CZ" sz="1800" u="sng" dirty="0"/>
          </a:p>
        </p:txBody>
      </p:sp>
    </p:spTree>
    <p:extLst>
      <p:ext uri="{BB962C8B-B14F-4D97-AF65-F5344CB8AC3E}">
        <p14:creationId xmlns:p14="http://schemas.microsoft.com/office/powerpoint/2010/main" val="24422900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04056"/>
          </a:xfrm>
        </p:spPr>
        <p:txBody>
          <a:bodyPr>
            <a:normAutofit fontScale="90000"/>
          </a:bodyPr>
          <a:lstStyle/>
          <a:p>
            <a:r>
              <a:rPr lang="cs-CZ" dirty="0" smtClean="0"/>
              <a:t>OP PIK</a:t>
            </a:r>
            <a:endParaRPr lang="cs-CZ" dirty="0"/>
          </a:p>
        </p:txBody>
      </p:sp>
      <p:sp>
        <p:nvSpPr>
          <p:cNvPr id="3" name="Zástupný symbol pro obsah 2"/>
          <p:cNvSpPr>
            <a:spLocks noGrp="1"/>
          </p:cNvSpPr>
          <p:nvPr>
            <p:ph idx="1"/>
          </p:nvPr>
        </p:nvSpPr>
        <p:spPr>
          <a:xfrm>
            <a:off x="323528" y="620688"/>
            <a:ext cx="8568952" cy="4896544"/>
          </a:xfrm>
        </p:spPr>
        <p:txBody>
          <a:bodyPr/>
          <a:lstStyle/>
          <a:p>
            <a:r>
              <a:rPr lang="cs-CZ" sz="2800" dirty="0" smtClean="0"/>
              <a:t>=/&gt; 500 000 bez DH – realizace VŘ – profil + VVZ</a:t>
            </a:r>
          </a:p>
          <a:p>
            <a:r>
              <a:rPr lang="cs-CZ" sz="2800" dirty="0" smtClean="0"/>
              <a:t>U nadlimitních </a:t>
            </a:r>
            <a:r>
              <a:rPr lang="cs-CZ" sz="2800" dirty="0" smtClean="0">
                <a:solidFill>
                  <a:schemeClr val="tx1"/>
                </a:solidFill>
              </a:rPr>
              <a:t>(</a:t>
            </a:r>
            <a:r>
              <a:rPr lang="cs-CZ" sz="2800" kern="0" dirty="0">
                <a:solidFill>
                  <a:schemeClr val="tx1"/>
                </a:solidFill>
              </a:rPr>
              <a:t>11 413 </a:t>
            </a:r>
            <a:r>
              <a:rPr lang="cs-CZ" sz="2800" kern="0" dirty="0" smtClean="0">
                <a:solidFill>
                  <a:schemeClr val="tx1"/>
                </a:solidFill>
              </a:rPr>
              <a:t>000 Kč)</a:t>
            </a:r>
            <a:r>
              <a:rPr lang="cs-CZ" sz="2800" dirty="0" smtClean="0">
                <a:solidFill>
                  <a:schemeClr val="tx1"/>
                </a:solidFill>
              </a:rPr>
              <a:t> </a:t>
            </a:r>
            <a:r>
              <a:rPr lang="cs-CZ" sz="2800" dirty="0" smtClean="0"/>
              <a:t>3-fázová kontrola </a:t>
            </a:r>
          </a:p>
          <a:p>
            <a:r>
              <a:rPr lang="cs-CZ" sz="2800" dirty="0" smtClean="0"/>
              <a:t>Nový </a:t>
            </a:r>
            <a:r>
              <a:rPr lang="cs-CZ" sz="2800" dirty="0"/>
              <a:t>systém ISKP: </a:t>
            </a:r>
            <a:r>
              <a:rPr lang="cs-CZ" sz="2800" dirty="0">
                <a:hlinkClick r:id="rId2"/>
              </a:rPr>
              <a:t>https://</a:t>
            </a:r>
            <a:r>
              <a:rPr lang="cs-CZ" sz="2800" dirty="0" smtClean="0">
                <a:hlinkClick r:id="rId2"/>
              </a:rPr>
              <a:t>mseu.mssf.cz/</a:t>
            </a:r>
            <a:endParaRPr lang="cs-CZ" sz="2800" dirty="0"/>
          </a:p>
          <a:p>
            <a:r>
              <a:rPr lang="cs-CZ" sz="2800" dirty="0" smtClean="0"/>
              <a:t>Doba udržitelnosti 5 let (3 roky)</a:t>
            </a:r>
          </a:p>
          <a:p>
            <a:r>
              <a:rPr lang="cs-CZ" sz="2800" dirty="0" smtClean="0"/>
              <a:t>III Q - jednokolové žádosti</a:t>
            </a:r>
          </a:p>
          <a:p>
            <a:r>
              <a:rPr lang="cs-CZ" sz="2800" dirty="0" smtClean="0"/>
              <a:t> Kolové žádosti (více než kontinuální)</a:t>
            </a:r>
          </a:p>
          <a:p>
            <a:r>
              <a:rPr lang="cs-CZ" sz="2800" dirty="0" smtClean="0"/>
              <a:t>Stavební práce dle ceníků RTS/ÚRS</a:t>
            </a:r>
          </a:p>
          <a:p>
            <a:r>
              <a:rPr lang="cs-CZ" sz="2800" dirty="0" smtClean="0"/>
              <a:t>Zkoumání cen obvyklých</a:t>
            </a:r>
          </a:p>
          <a:p>
            <a:r>
              <a:rPr lang="cs-CZ" sz="2800" dirty="0" smtClean="0"/>
              <a:t>Energetické </a:t>
            </a:r>
            <a:r>
              <a:rPr lang="cs-CZ" sz="2800" dirty="0" smtClean="0"/>
              <a:t>posudky, PENB</a:t>
            </a:r>
            <a:endParaRPr lang="cs-CZ" sz="2800" dirty="0" smtClean="0"/>
          </a:p>
          <a:p>
            <a:r>
              <a:rPr lang="cs-CZ" sz="2800" dirty="0" smtClean="0"/>
              <a:t>Finanční nástroje (MPO, zřejmě od 1/2017)</a:t>
            </a:r>
          </a:p>
          <a:p>
            <a:r>
              <a:rPr lang="cs-CZ" sz="2800" dirty="0" smtClean="0"/>
              <a:t>Od 10/2016 nový ZVZ ( nová </a:t>
            </a:r>
            <a:r>
              <a:rPr lang="cs-CZ" sz="2800" dirty="0" err="1" smtClean="0"/>
              <a:t>PpVD</a:t>
            </a:r>
            <a:r>
              <a:rPr lang="cs-CZ" sz="2800" dirty="0" smtClean="0"/>
              <a:t>)</a:t>
            </a:r>
            <a:endParaRPr lang="cs-CZ" sz="2800" dirty="0"/>
          </a:p>
        </p:txBody>
      </p:sp>
    </p:spTree>
    <p:extLst>
      <p:ext uri="{BB962C8B-B14F-4D97-AF65-F5344CB8AC3E}">
        <p14:creationId xmlns:p14="http://schemas.microsoft.com/office/powerpoint/2010/main" val="91817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720080"/>
          </a:xfrm>
        </p:spPr>
        <p:txBody>
          <a:bodyPr>
            <a:normAutofit/>
          </a:bodyPr>
          <a:lstStyle/>
          <a:p>
            <a:pPr algn="l"/>
            <a:r>
              <a:rPr lang="cs-CZ" sz="2800" dirty="0"/>
              <a:t>Shrnutí rozdílů oproti Výzvě I</a:t>
            </a:r>
            <a:endParaRPr lang="cs-CZ" sz="2000" dirty="0"/>
          </a:p>
        </p:txBody>
      </p:sp>
      <p:sp>
        <p:nvSpPr>
          <p:cNvPr id="3" name="Zástupný symbol pro obsah 2"/>
          <p:cNvSpPr>
            <a:spLocks noGrp="1"/>
          </p:cNvSpPr>
          <p:nvPr>
            <p:ph idx="1"/>
          </p:nvPr>
        </p:nvSpPr>
        <p:spPr>
          <a:xfrm>
            <a:off x="457200" y="908720"/>
            <a:ext cx="8229600" cy="5400600"/>
          </a:xfrm>
        </p:spPr>
        <p:txBody>
          <a:bodyPr/>
          <a:lstStyle/>
          <a:p>
            <a:pPr marL="285750" indent="-285750">
              <a:spcBef>
                <a:spcPts val="1200"/>
              </a:spcBef>
              <a:buBlip>
                <a:blip r:embed="rId2"/>
              </a:buBlip>
            </a:pPr>
            <a:r>
              <a:rPr lang="cs-CZ" sz="1800" dirty="0">
                <a:solidFill>
                  <a:schemeClr val="accent5">
                    <a:lumMod val="50000"/>
                  </a:schemeClr>
                </a:solidFill>
              </a:rPr>
              <a:t>Kolová výzva</a:t>
            </a:r>
          </a:p>
          <a:p>
            <a:pPr marL="285750" indent="-285750">
              <a:spcBef>
                <a:spcPts val="1200"/>
              </a:spcBef>
              <a:buBlip>
                <a:blip r:embed="rId2"/>
              </a:buBlip>
            </a:pPr>
            <a:r>
              <a:rPr lang="cs-CZ" sz="1800" dirty="0">
                <a:solidFill>
                  <a:schemeClr val="accent5">
                    <a:lumMod val="50000"/>
                  </a:schemeClr>
                </a:solidFill>
              </a:rPr>
              <a:t>Pouze 1 projekt na 1 IČ ve Výzvě</a:t>
            </a:r>
          </a:p>
          <a:p>
            <a:pPr marL="285750" indent="-285750">
              <a:spcBef>
                <a:spcPts val="1200"/>
              </a:spcBef>
              <a:buBlip>
                <a:blip r:embed="rId2"/>
              </a:buBlip>
            </a:pPr>
            <a:r>
              <a:rPr lang="cs-CZ" sz="1800" dirty="0" smtClean="0">
                <a:solidFill>
                  <a:schemeClr val="accent5">
                    <a:lumMod val="50000"/>
                  </a:schemeClr>
                </a:solidFill>
              </a:rPr>
              <a:t>15 veletrhů </a:t>
            </a:r>
            <a:r>
              <a:rPr lang="cs-CZ" sz="1800" dirty="0">
                <a:solidFill>
                  <a:schemeClr val="accent5">
                    <a:lumMod val="50000"/>
                  </a:schemeClr>
                </a:solidFill>
              </a:rPr>
              <a:t>na projekt bez dílčího omezen 5 veletrhů/rok</a:t>
            </a:r>
          </a:p>
          <a:p>
            <a:pPr marL="285750" indent="-285750">
              <a:spcBef>
                <a:spcPts val="1200"/>
              </a:spcBef>
              <a:buBlip>
                <a:blip r:embed="rId2"/>
              </a:buBlip>
            </a:pPr>
            <a:r>
              <a:rPr lang="cs-CZ" sz="1800" dirty="0">
                <a:solidFill>
                  <a:schemeClr val="accent5">
                    <a:lumMod val="50000"/>
                  </a:schemeClr>
                </a:solidFill>
              </a:rPr>
              <a:t>Nový indikátor povinný k výběru – počet vytvořených pracovních </a:t>
            </a:r>
            <a:r>
              <a:rPr lang="cs-CZ" sz="1800" dirty="0" smtClean="0">
                <a:solidFill>
                  <a:schemeClr val="accent5">
                    <a:lumMod val="50000"/>
                  </a:schemeClr>
                </a:solidFill>
              </a:rPr>
              <a:t>míst</a:t>
            </a:r>
            <a:endParaRPr lang="cs-CZ" sz="1800" dirty="0"/>
          </a:p>
          <a:p>
            <a:pPr marL="0" indent="0">
              <a:buNone/>
            </a:pPr>
            <a:r>
              <a:rPr lang="it-IT" sz="1800" i="1" u="sng" dirty="0"/>
              <a:t>a) povinné k výběru (monitorovací): </a:t>
            </a:r>
          </a:p>
          <a:p>
            <a:pPr marL="0" indent="0">
              <a:buNone/>
            </a:pPr>
            <a:r>
              <a:rPr lang="cs-CZ" sz="1800" i="1" dirty="0" smtClean="0"/>
              <a:t>    Počet </a:t>
            </a:r>
            <a:r>
              <a:rPr lang="cs-CZ" sz="1800" i="1" dirty="0"/>
              <a:t>vytvořených pracovních míst </a:t>
            </a:r>
          </a:p>
          <a:p>
            <a:pPr marL="0" indent="0">
              <a:buNone/>
            </a:pPr>
            <a:r>
              <a:rPr lang="cs-CZ" sz="1800" i="1" dirty="0" smtClean="0"/>
              <a:t>     Výkony </a:t>
            </a:r>
            <a:endParaRPr lang="cs-CZ" sz="1800" i="1" dirty="0"/>
          </a:p>
          <a:p>
            <a:pPr marL="0" indent="0">
              <a:buNone/>
            </a:pPr>
            <a:r>
              <a:rPr lang="cs-CZ" sz="1800" i="1" dirty="0" smtClean="0"/>
              <a:t>     Vývoz </a:t>
            </a:r>
            <a:r>
              <a:rPr lang="cs-CZ" sz="1800" i="1" dirty="0"/>
              <a:t>podpořených podniků </a:t>
            </a:r>
          </a:p>
          <a:p>
            <a:pPr marL="0" indent="0">
              <a:buNone/>
            </a:pPr>
            <a:r>
              <a:rPr lang="cs-CZ" sz="1800" i="1" u="sng" dirty="0"/>
              <a:t>b) povinné k naplnění (závazné): </a:t>
            </a:r>
          </a:p>
          <a:p>
            <a:pPr marL="0" indent="0">
              <a:buNone/>
            </a:pPr>
            <a:r>
              <a:rPr lang="cs-CZ" sz="1800" i="1" dirty="0" smtClean="0"/>
              <a:t>      Počet </a:t>
            </a:r>
            <a:r>
              <a:rPr lang="cs-CZ" sz="1800" i="1" dirty="0"/>
              <a:t>účastí na výstavách a veletrzích v zahraničí </a:t>
            </a:r>
            <a:endParaRPr lang="cs-CZ" sz="1800" dirty="0">
              <a:solidFill>
                <a:schemeClr val="accent5">
                  <a:lumMod val="50000"/>
                </a:schemeClr>
              </a:solidFill>
            </a:endParaRPr>
          </a:p>
          <a:p>
            <a:pPr marL="285750" indent="-285750">
              <a:spcBef>
                <a:spcPts val="1200"/>
              </a:spcBef>
              <a:buBlip>
                <a:blip r:embed="rId2"/>
              </a:buBlip>
            </a:pPr>
            <a:r>
              <a:rPr lang="cs-CZ" sz="1800" dirty="0">
                <a:solidFill>
                  <a:schemeClr val="accent5">
                    <a:lumMod val="50000"/>
                  </a:schemeClr>
                </a:solidFill>
              </a:rPr>
              <a:t>Kritéria hodnocení – došlo k dílčím změnám kritérií a jejich bodovému ohodnocení, např. nové kritérium výstavy a veletrhy mimo EU v projektu za 8 bodů, hospodárnost rozpočtu – snížen počet bodů z 18 na 12. Projekt může získat maximálně 100 bodů. Minimální počet bodů potřebných pro naplnění kritérií programu a schválení projektu je 60. </a:t>
            </a:r>
            <a:endParaRPr lang="cs-CZ" sz="1800" dirty="0" smtClean="0">
              <a:solidFill>
                <a:schemeClr val="accent5">
                  <a:lumMod val="50000"/>
                </a:schemeClr>
              </a:solidFill>
            </a:endParaRPr>
          </a:p>
          <a:p>
            <a:pPr marL="285750" indent="-285750">
              <a:spcBef>
                <a:spcPts val="1200"/>
              </a:spcBef>
              <a:buBlip>
                <a:blip r:embed="rId2"/>
              </a:buBlip>
            </a:pPr>
            <a:r>
              <a:rPr lang="cs-CZ" sz="1800" dirty="0" smtClean="0">
                <a:solidFill>
                  <a:schemeClr val="accent5">
                    <a:lumMod val="50000"/>
                  </a:schemeClr>
                </a:solidFill>
              </a:rPr>
              <a:t>Nově limity na inzerci v </a:t>
            </a:r>
            <a:r>
              <a:rPr lang="cs-CZ" sz="1800" dirty="0" err="1" smtClean="0">
                <a:solidFill>
                  <a:schemeClr val="accent5">
                    <a:lumMod val="50000"/>
                  </a:schemeClr>
                </a:solidFill>
              </a:rPr>
              <a:t>zahr</a:t>
            </a:r>
            <a:r>
              <a:rPr lang="cs-CZ" sz="1800" dirty="0" smtClean="0">
                <a:solidFill>
                  <a:schemeClr val="accent5">
                    <a:lumMod val="50000"/>
                  </a:schemeClr>
                </a:solidFill>
              </a:rPr>
              <a:t>. tisku a na </a:t>
            </a:r>
            <a:r>
              <a:rPr lang="cs-CZ" sz="1800" dirty="0" err="1" smtClean="0">
                <a:solidFill>
                  <a:schemeClr val="accent5">
                    <a:lumMod val="50000"/>
                  </a:schemeClr>
                </a:solidFill>
              </a:rPr>
              <a:t>videoprezentace</a:t>
            </a:r>
            <a:endParaRPr lang="cs-CZ" sz="1800" dirty="0">
              <a:solidFill>
                <a:schemeClr val="accent5">
                  <a:lumMod val="50000"/>
                </a:schemeClr>
              </a:solidFill>
            </a:endParaRPr>
          </a:p>
          <a:p>
            <a:pPr marL="285750" indent="-285750">
              <a:spcBef>
                <a:spcPts val="1200"/>
              </a:spcBef>
              <a:buBlip>
                <a:blip r:embed="rId2"/>
              </a:buBlip>
            </a:pPr>
            <a:endParaRPr lang="cs-CZ" sz="1800" dirty="0">
              <a:solidFill>
                <a:schemeClr val="accent5">
                  <a:lumMod val="50000"/>
                </a:schemeClr>
              </a:solidFill>
            </a:endParaRPr>
          </a:p>
          <a:p>
            <a:pPr marL="0" indent="0">
              <a:spcBef>
                <a:spcPts val="1200"/>
              </a:spcBef>
              <a:buNone/>
            </a:pPr>
            <a:endParaRPr lang="cs-CZ" sz="1800" dirty="0">
              <a:solidFill>
                <a:schemeClr val="accent5">
                  <a:lumMod val="50000"/>
                </a:schemeClr>
              </a:solidFill>
            </a:endParaRPr>
          </a:p>
        </p:txBody>
      </p:sp>
    </p:spTree>
    <p:extLst>
      <p:ext uri="{BB962C8B-B14F-4D97-AF65-F5344CB8AC3E}">
        <p14:creationId xmlns:p14="http://schemas.microsoft.com/office/powerpoint/2010/main" val="104107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délník 1"/>
          <p:cNvSpPr/>
          <p:nvPr/>
        </p:nvSpPr>
        <p:spPr>
          <a:xfrm>
            <a:off x="539552" y="4637051"/>
            <a:ext cx="8712968" cy="584775"/>
          </a:xfrm>
          <a:prstGeom prst="rect">
            <a:avLst/>
          </a:prstGeom>
        </p:spPr>
        <p:txBody>
          <a:bodyPr wrap="square">
            <a:spAutoFit/>
          </a:bodyPr>
          <a:lstStyle/>
          <a:p>
            <a:r>
              <a:rPr lang="pl-PL" sz="3200" b="1" dirty="0">
                <a:solidFill>
                  <a:schemeClr val="bg1"/>
                </a:solidFill>
                <a:latin typeface="Calibri" panose="020F0502020204030204" pitchFamily="34" charset="0"/>
                <a:ea typeface="Tahoma" panose="020B0604030504040204" pitchFamily="34" charset="0"/>
                <a:cs typeface="Arial" panose="020B0604020202020204" pitchFamily="34" charset="0"/>
              </a:rPr>
              <a:t>Děkuji za pozornost</a:t>
            </a:r>
            <a:endParaRPr lang="cs-CZ" sz="3200" dirty="0">
              <a:solidFill>
                <a:schemeClr val="bg1"/>
              </a:solidFill>
              <a:latin typeface="Calibri" panose="020F0502020204030204" pitchFamily="34" charset="0"/>
              <a:ea typeface="Tahoma" panose="020B0604030504040204" pitchFamily="34" charset="0"/>
              <a:cs typeface="Arial" panose="020B0604020202020204" pitchFamily="34" charset="0"/>
            </a:endParaRPr>
          </a:p>
        </p:txBody>
      </p:sp>
      <p:sp>
        <p:nvSpPr>
          <p:cNvPr id="4" name="Obdélník 3"/>
          <p:cNvSpPr/>
          <p:nvPr/>
        </p:nvSpPr>
        <p:spPr>
          <a:xfrm>
            <a:off x="539552" y="5221826"/>
            <a:ext cx="8712968" cy="461665"/>
          </a:xfrm>
          <a:prstGeom prst="rect">
            <a:avLst/>
          </a:prstGeom>
        </p:spPr>
        <p:txBody>
          <a:bodyPr wrap="square">
            <a:spAutoFit/>
          </a:bodyPr>
          <a:lstStyle/>
          <a:p>
            <a:r>
              <a:rPr lang="cs-CZ" sz="2400" b="1" dirty="0" smtClean="0">
                <a:solidFill>
                  <a:srgbClr val="002E60"/>
                </a:solidFill>
                <a:latin typeface="Calibri" panose="020F0502020204030204" pitchFamily="34" charset="0"/>
              </a:rPr>
              <a:t>lucie.zackova@agentura-api.org</a:t>
            </a:r>
            <a:endParaRPr lang="cs-CZ" sz="2400" b="1" dirty="0">
              <a:solidFill>
                <a:srgbClr val="002E60"/>
              </a:solidFill>
              <a:latin typeface="Calibri" panose="020F0502020204030204"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6021288"/>
            <a:ext cx="2346047" cy="351609"/>
          </a:xfrm>
          <a:prstGeom prst="rect">
            <a:avLst/>
          </a:prstGeom>
        </p:spPr>
      </p:pic>
    </p:spTree>
    <p:extLst>
      <p:ext uri="{BB962C8B-B14F-4D97-AF65-F5344CB8AC3E}">
        <p14:creationId xmlns:p14="http://schemas.microsoft.com/office/powerpoint/2010/main" val="1263691020"/>
      </p:ext>
    </p:extLst>
  </p:cSld>
  <p:clrMapOvr>
    <a:masterClrMapping/>
  </p:clrMapOvr>
</p:sld>
</file>

<file path=ppt/theme/theme1.xml><?xml version="1.0" encoding="utf-8"?>
<a:theme xmlns:a="http://schemas.openxmlformats.org/drawingml/2006/main" name="Motiv Office">
  <a:themeElements>
    <a:clrScheme name="Vlastní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Motiv Office">
  <a:themeElements>
    <a:clrScheme name="Vlastní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E93346B-0881-428D-BDB9-9CC59FA57A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2591</TotalTime>
  <Words>5342</Words>
  <Application>Microsoft Office PowerPoint</Application>
  <PresentationFormat>Předvádění na obrazovce (4:3)</PresentationFormat>
  <Paragraphs>633</Paragraphs>
  <Slides>90</Slides>
  <Notes>21</Notes>
  <HiddenSlides>0</HiddenSlides>
  <MMClips>0</MMClips>
  <ScaleCrop>false</ScaleCrop>
  <HeadingPairs>
    <vt:vector size="4" baseType="variant">
      <vt:variant>
        <vt:lpstr>Motiv</vt:lpstr>
      </vt:variant>
      <vt:variant>
        <vt:i4>2</vt:i4>
      </vt:variant>
      <vt:variant>
        <vt:lpstr>Nadpisy snímků</vt:lpstr>
      </vt:variant>
      <vt:variant>
        <vt:i4>90</vt:i4>
      </vt:variant>
    </vt:vector>
  </HeadingPairs>
  <TitlesOfParts>
    <vt:vector size="92" baseType="lpstr">
      <vt:lpstr>Motiv Office</vt:lpstr>
      <vt:lpstr>1_Motiv Office</vt:lpstr>
      <vt:lpstr>Prezentace aplikace PowerPoint</vt:lpstr>
      <vt:lpstr>Prezentace aplikace PowerPoint</vt:lpstr>
      <vt:lpstr>Prezentace aplikace PowerPoint</vt:lpstr>
      <vt:lpstr>Základní data k II. Výzvě</vt:lpstr>
      <vt:lpstr>Příjemce podpory</vt:lpstr>
      <vt:lpstr>Způsobilé výdaje</vt:lpstr>
      <vt:lpstr>Forma a výše podpory</vt:lpstr>
      <vt:lpstr>Povinné přílohy Žádost o podporu</vt:lpstr>
      <vt:lpstr>Shrnutí rozdílů oproti Výzvě I</vt:lpstr>
      <vt:lpstr>Prezentace aplikace PowerPoint</vt:lpstr>
      <vt:lpstr>Základní data k II. Výzvě</vt:lpstr>
      <vt:lpstr>Příjemce podpory</vt:lpstr>
      <vt:lpstr>Způsobilé výdaje</vt:lpstr>
      <vt:lpstr>Podmínky projektu</vt:lpstr>
      <vt:lpstr>Forma a výše podpory</vt:lpstr>
      <vt:lpstr>Povinné přílohy I Žádost o podporu</vt:lpstr>
      <vt:lpstr>Shrnutí rozdílů oproti Výzvě I</vt:lpstr>
      <vt:lpstr>Prezentace aplikace PowerPoint</vt:lpstr>
      <vt:lpstr>Prezentace aplikace PowerPoint</vt:lpstr>
      <vt:lpstr>Základní data k II. Výzvě</vt:lpstr>
      <vt:lpstr>Příjemce podpory</vt:lpstr>
      <vt:lpstr>Způsobilé výdaje</vt:lpstr>
      <vt:lpstr>Nezpůsobilé výdaje</vt:lpstr>
      <vt:lpstr>Podmínky projektu</vt:lpstr>
      <vt:lpstr>Podmínky projektu</vt:lpstr>
      <vt:lpstr>Podmínky projektu</vt:lpstr>
      <vt:lpstr>Forma a výše podpory</vt:lpstr>
      <vt:lpstr>Povinné přílohy Žádost o podporu</vt:lpstr>
      <vt:lpstr>Povinné přílohy Žádost o podporu</vt:lpstr>
      <vt:lpstr>Povinné přílohy Žádost o podporu</vt:lpstr>
      <vt:lpstr>Povinné přílohy K Rozhodnutí o poskytnutí dotace</vt:lpstr>
      <vt:lpstr>Shrnutí rozdílů oproti Výzvě I</vt:lpstr>
      <vt:lpstr>Prezentace aplikace PowerPoint</vt:lpstr>
      <vt:lpstr>Prezentace aplikace PowerPoint</vt:lpstr>
      <vt:lpstr>Základní data ke  IV. Výzvě</vt:lpstr>
      <vt:lpstr>Příjemce podpory</vt:lpstr>
      <vt:lpstr>Způsobilé výdaje</vt:lpstr>
      <vt:lpstr>Podmínky projektu</vt:lpstr>
      <vt:lpstr>Forma a výše podpory</vt:lpstr>
      <vt:lpstr>Povinné přílohy Žádost o podporu</vt:lpstr>
      <vt:lpstr>Shrnutí rozdílů oproti Výzvě III</vt:lpstr>
      <vt:lpstr>Prezentace aplikace PowerPoint</vt:lpstr>
      <vt:lpstr>Základní data k V. Výzvě (pro začínající podnikatele)</vt:lpstr>
      <vt:lpstr>Příjemce podpory</vt:lpstr>
      <vt:lpstr>Způsobilé výdaje</vt:lpstr>
      <vt:lpstr>Podmínky projektu</vt:lpstr>
      <vt:lpstr>Forma a výše podpory</vt:lpstr>
      <vt:lpstr>Povinné přílohy Žádost o podporu</vt:lpstr>
      <vt:lpstr>Shrnutí rozdílů oproti Výzvě I</vt:lpstr>
      <vt:lpstr>Prezentace aplikace PowerPoint</vt:lpstr>
      <vt:lpstr>Prezentace aplikace PowerPoint</vt:lpstr>
      <vt:lpstr>Základní data k nové výzvě</vt:lpstr>
      <vt:lpstr>Způsobilé výdaje</vt:lpstr>
      <vt:lpstr>Podmínky projektu</vt:lpstr>
      <vt:lpstr>Forma a výše podpory</vt:lpstr>
      <vt:lpstr>Povinné přílohy Žádost o podporu</vt:lpstr>
      <vt:lpstr>Povinné přílohy Žádost o podporu</vt:lpstr>
      <vt:lpstr>Podmínky projektu</vt:lpstr>
      <vt:lpstr>Prezentace aplikace PowerPoint</vt:lpstr>
      <vt:lpstr>Prezentace aplikace PowerPoint</vt:lpstr>
      <vt:lpstr>Prezentace aplikace PowerPoint</vt:lpstr>
      <vt:lpstr>Aplikace</vt:lpstr>
      <vt:lpstr>Prezentace aplikace PowerPoint</vt:lpstr>
      <vt:lpstr>Inovační voucher Výzva I</vt:lpstr>
      <vt:lpstr>Prezentace aplikace PowerPoint</vt:lpstr>
      <vt:lpstr>Základní data k II. Výzvě</vt:lpstr>
      <vt:lpstr>Prezentace aplikace PowerPoint</vt:lpstr>
      <vt:lpstr>Jak program Partnerství znalostního transferu funguje?</vt:lpstr>
      <vt:lpstr>Podmínky projektu</vt:lpstr>
      <vt:lpstr>Forma a výše podpory</vt:lpstr>
      <vt:lpstr>Povinné přílohy Žádost o podporu</vt:lpstr>
      <vt:lpstr>Shrnutí rozdílů oproti Výzvě I</vt:lpstr>
      <vt:lpstr>Prezentace aplikace PowerPoint</vt:lpstr>
      <vt:lpstr>Prezentace aplikace PowerPoint</vt:lpstr>
      <vt:lpstr>Prezentace aplikace PowerPoint</vt:lpstr>
      <vt:lpstr>Prezentace aplikace PowerPoint</vt:lpstr>
      <vt:lpstr>Základní data k II. výzvě</vt:lpstr>
      <vt:lpstr>Způsobilé výdaje</vt:lpstr>
      <vt:lpstr>Podmínky projektu</vt:lpstr>
      <vt:lpstr>Forma a výše podpory</vt:lpstr>
      <vt:lpstr>Povinné přílohy Žádost o podporu</vt:lpstr>
      <vt:lpstr>Shrnutí rozdílů oproti Výzvě I</vt:lpstr>
      <vt:lpstr>Prezentace aplikace PowerPoint</vt:lpstr>
      <vt:lpstr>Základní data k III. výzvě</vt:lpstr>
      <vt:lpstr>Způsobilé výdaje</vt:lpstr>
      <vt:lpstr>Podmínky projektu</vt:lpstr>
      <vt:lpstr>Forma a výše podpory</vt:lpstr>
      <vt:lpstr>Povinné přílohy Žádost o podporu</vt:lpstr>
      <vt:lpstr>OP PIK</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Mikulec</dc:creator>
  <cp:lastModifiedBy>Žáčková Lucie</cp:lastModifiedBy>
  <cp:revision>237</cp:revision>
  <cp:lastPrinted>2016-10-31T14:06:30Z</cp:lastPrinted>
  <dcterms:created xsi:type="dcterms:W3CDTF">2016-01-21T09:51:18Z</dcterms:created>
  <dcterms:modified xsi:type="dcterms:W3CDTF">2016-10-31T15:18:26Z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TC100854819990</vt:lpwstr>
  </property>
</Properties>
</file>