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70" r:id="rId3"/>
    <p:sldId id="273" r:id="rId4"/>
    <p:sldId id="267" r:id="rId5"/>
    <p:sldId id="258" r:id="rId6"/>
    <p:sldId id="257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85" r:id="rId20"/>
    <p:sldId id="287" r:id="rId21"/>
    <p:sldId id="288" r:id="rId22"/>
    <p:sldId id="269" r:id="rId23"/>
  </p:sldIdLst>
  <p:sldSz cx="17068800" cy="9601200"/>
  <p:notesSz cx="6735763" cy="9866313"/>
  <p:defaultTextStyle>
    <a:defPPr>
      <a:defRPr lang="cs-CZ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3" autoAdjust="0"/>
    <p:restoredTop sz="94660"/>
  </p:normalViewPr>
  <p:slideViewPr>
    <p:cSldViewPr snapToGrid="0">
      <p:cViewPr varScale="1">
        <p:scale>
          <a:sx n="66" d="100"/>
          <a:sy n="66" d="100"/>
        </p:scale>
        <p:origin x="24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962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6906" y="384493"/>
            <a:ext cx="10381978" cy="1600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53440" y="2240281"/>
            <a:ext cx="15361920" cy="63363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534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703FE91F-3451-4DF1-BABA-5A37CA51AA7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831840" y="8898891"/>
            <a:ext cx="5405120" cy="51117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22326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BAF3F608-06F1-490E-891D-5784A9526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7627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2374880" y="384494"/>
            <a:ext cx="3840480" cy="819213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53440" y="384494"/>
            <a:ext cx="11236960" cy="81921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534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703FE91F-3451-4DF1-BABA-5A37CA51AA7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831840" y="8898891"/>
            <a:ext cx="5405120" cy="51117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22326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BAF3F608-06F1-490E-891D-5784A9526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92465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0160" y="2982596"/>
            <a:ext cx="14508480" cy="205803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60320" y="5440680"/>
            <a:ext cx="11948160" cy="2453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534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703FE91F-3451-4DF1-BABA-5A37CA51AA7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831840" y="8898891"/>
            <a:ext cx="5405120" cy="51117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22326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BAF3F608-06F1-490E-891D-5784A9526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6276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6906" y="384493"/>
            <a:ext cx="10381978" cy="1600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3440" y="2240281"/>
            <a:ext cx="15361920" cy="6336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534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703FE91F-3451-4DF1-BABA-5A37CA51AA7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831840" y="8898891"/>
            <a:ext cx="5405120" cy="51117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22326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BAF3F608-06F1-490E-891D-5784A9526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3125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8318" y="6169661"/>
            <a:ext cx="14508480" cy="1906905"/>
          </a:xfrm>
          <a:prstGeom prst="rect">
            <a:avLst/>
          </a:prstGeo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8318" y="4069399"/>
            <a:ext cx="14508480" cy="21002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534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703FE91F-3451-4DF1-BABA-5A37CA51AA7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831840" y="8898891"/>
            <a:ext cx="5405120" cy="51117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22326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BAF3F608-06F1-490E-891D-5784A9526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7668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6906" y="384493"/>
            <a:ext cx="10381978" cy="1600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53440" y="2240281"/>
            <a:ext cx="7538720" cy="6336348"/>
          </a:xfrm>
          <a:prstGeom prst="rect">
            <a:avLst/>
          </a:prstGeo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676640" y="2240281"/>
            <a:ext cx="7538720" cy="6336348"/>
          </a:xfrm>
          <a:prstGeom prst="rect">
            <a:avLst/>
          </a:prstGeo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534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703FE91F-3451-4DF1-BABA-5A37CA51AA7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831840" y="8898891"/>
            <a:ext cx="5405120" cy="51117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22326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BAF3F608-06F1-490E-891D-5784A9526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5369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6906" y="384493"/>
            <a:ext cx="10381978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53440" y="2149158"/>
            <a:ext cx="7541684" cy="895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53440" y="3044825"/>
            <a:ext cx="7541684" cy="5531803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8670714" y="2149158"/>
            <a:ext cx="7544647" cy="8956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8670714" y="3044825"/>
            <a:ext cx="7544647" cy="5531803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534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703FE91F-3451-4DF1-BABA-5A37CA51AA7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5831840" y="8898891"/>
            <a:ext cx="5405120" cy="51117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22326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BAF3F608-06F1-490E-891D-5784A9526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3953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6906" y="384493"/>
            <a:ext cx="10381978" cy="16002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534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703FE91F-3451-4DF1-BABA-5A37CA51AA7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831840" y="8898891"/>
            <a:ext cx="5405120" cy="51117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22326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BAF3F608-06F1-490E-891D-5784A9526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2634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534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703FE91F-3451-4DF1-BABA-5A37CA51AA7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5831840" y="8898891"/>
            <a:ext cx="5405120" cy="51117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22326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BAF3F608-06F1-490E-891D-5784A9526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1618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441" y="382270"/>
            <a:ext cx="5615518" cy="162687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73427" y="382271"/>
            <a:ext cx="9541933" cy="8194358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53441" y="2009141"/>
            <a:ext cx="5615518" cy="656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534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703FE91F-3451-4DF1-BABA-5A37CA51AA7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831840" y="8898891"/>
            <a:ext cx="5405120" cy="51117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22326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BAF3F608-06F1-490E-891D-5784A9526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0339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5604" y="6720840"/>
            <a:ext cx="10241280" cy="793433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345604" y="857885"/>
            <a:ext cx="10241280" cy="5760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345604" y="7514273"/>
            <a:ext cx="10241280" cy="1126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534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703FE91F-3451-4DF1-BABA-5A37CA51AA76}" type="datetimeFigureOut">
              <a:rPr lang="cs-CZ" smtClean="0"/>
              <a:t>31.10.2016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831840" y="8898891"/>
            <a:ext cx="5405120" cy="51117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2232640" y="8898891"/>
            <a:ext cx="3982720" cy="511175"/>
          </a:xfrm>
          <a:prstGeom prst="rect">
            <a:avLst/>
          </a:prstGeom>
        </p:spPr>
        <p:txBody>
          <a:bodyPr/>
          <a:lstStyle/>
          <a:p>
            <a:fld id="{BAF3F608-06F1-490E-891D-5784A95261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2911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-1" y="0"/>
            <a:ext cx="1105595" cy="9601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64"/>
          </a:p>
        </p:txBody>
      </p:sp>
      <p:grpSp>
        <p:nvGrpSpPr>
          <p:cNvPr id="9" name="Skupina 8"/>
          <p:cNvGrpSpPr/>
          <p:nvPr/>
        </p:nvGrpSpPr>
        <p:grpSpPr>
          <a:xfrm>
            <a:off x="533344" y="8472022"/>
            <a:ext cx="3484861" cy="900086"/>
            <a:chOff x="1204912" y="5086351"/>
            <a:chExt cx="1866890" cy="642919"/>
          </a:xfrm>
        </p:grpSpPr>
        <p:grpSp>
          <p:nvGrpSpPr>
            <p:cNvPr id="10" name="Skupina 3"/>
            <p:cNvGrpSpPr/>
            <p:nvPr/>
          </p:nvGrpSpPr>
          <p:grpSpPr>
            <a:xfrm>
              <a:off x="1204912" y="5086351"/>
              <a:ext cx="642919" cy="642919"/>
              <a:chOff x="1490641" y="5067311"/>
              <a:chExt cx="600082" cy="600082"/>
            </a:xfrm>
          </p:grpSpPr>
          <p:sp>
            <p:nvSpPr>
              <p:cNvPr id="12" name="Elipsa 11"/>
              <p:cNvSpPr/>
              <p:nvPr userDrawn="1"/>
            </p:nvSpPr>
            <p:spPr>
              <a:xfrm>
                <a:off x="1490641" y="5067311"/>
                <a:ext cx="600082" cy="600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964" dirty="0">
                  <a:solidFill>
                    <a:srgbClr val="E6E6E6"/>
                  </a:solidFill>
                </a:endParaRPr>
              </a:p>
            </p:txBody>
          </p:sp>
          <p:grpSp>
            <p:nvGrpSpPr>
              <p:cNvPr id="13" name="Skupina 32"/>
              <p:cNvGrpSpPr/>
              <p:nvPr userDrawn="1"/>
            </p:nvGrpSpPr>
            <p:grpSpPr>
              <a:xfrm>
                <a:off x="1643042" y="5214950"/>
                <a:ext cx="285752" cy="285752"/>
                <a:chOff x="1643042" y="5214950"/>
                <a:chExt cx="285752" cy="285752"/>
              </a:xfrm>
            </p:grpSpPr>
            <p:cxnSp>
              <p:nvCxnSpPr>
                <p:cNvPr id="14" name="Přímá spojovací čára 13"/>
                <p:cNvCxnSpPr/>
                <p:nvPr userDrawn="1"/>
              </p:nvCxnSpPr>
              <p:spPr>
                <a:xfrm rot="10800000">
                  <a:off x="1643042" y="5357826"/>
                  <a:ext cx="285752" cy="2"/>
                </a:xfrm>
                <a:prstGeom prst="line">
                  <a:avLst/>
                </a:prstGeom>
                <a:ln w="19050">
                  <a:solidFill>
                    <a:srgbClr val="DD05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Přímá spojovací čára 14"/>
                <p:cNvCxnSpPr/>
                <p:nvPr userDrawn="1"/>
              </p:nvCxnSpPr>
              <p:spPr>
                <a:xfrm rot="5400000">
                  <a:off x="1643043" y="5357825"/>
                  <a:ext cx="285752" cy="2"/>
                </a:xfrm>
                <a:prstGeom prst="line">
                  <a:avLst/>
                </a:prstGeom>
                <a:ln w="19050">
                  <a:solidFill>
                    <a:srgbClr val="002E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" name="TextovéPole 10"/>
            <p:cNvSpPr txBox="1"/>
            <p:nvPr/>
          </p:nvSpPr>
          <p:spPr>
            <a:xfrm>
              <a:off x="1785918" y="5143512"/>
              <a:ext cx="1285884" cy="46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cs-CZ" sz="1540" b="1" dirty="0" smtClean="0">
                  <a:solidFill>
                    <a:srgbClr val="DD052A"/>
                  </a:solidFill>
                  <a:latin typeface="Arial" pitchFamily="34" charset="0"/>
                  <a:cs typeface="Arial" pitchFamily="34" charset="0"/>
                </a:rPr>
                <a:t>Spojujeme </a:t>
              </a:r>
            </a:p>
            <a:p>
              <a:pPr>
                <a:lnSpc>
                  <a:spcPts val="2240"/>
                </a:lnSpc>
              </a:pPr>
              <a:r>
                <a:rPr lang="cs-CZ" sz="1540" b="1" dirty="0" smtClean="0">
                  <a:solidFill>
                    <a:srgbClr val="002E60"/>
                  </a:solidFill>
                  <a:latin typeface="Arial" pitchFamily="34" charset="0"/>
                  <a:cs typeface="Arial" pitchFamily="34" charset="0"/>
                </a:rPr>
                <a:t>a podporujeme</a:t>
              </a:r>
              <a:endParaRPr lang="cs-CZ" sz="154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932" y="8661520"/>
            <a:ext cx="2141388" cy="57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721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timing>
    <p:tnLst>
      <p:par>
        <p:cTn id="1" dur="indefinite" restart="never" nodeType="tmRoot"/>
      </p:par>
    </p:tnLst>
  </p:timing>
  <p:txStyles>
    <p:titleStyle>
      <a:lvl1pPr algn="l" defTabSz="1280160" rtl="0" eaLnBrk="1" latinLnBrk="0" hangingPunct="1">
        <a:spcBef>
          <a:spcPct val="0"/>
        </a:spcBef>
        <a:buNone/>
        <a:defRPr sz="3360" b="1" kern="1200">
          <a:solidFill>
            <a:srgbClr val="DD052A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2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liers.czechinvest.org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rownfieldy-dotace.czechinvest.org/" TargetMode="External"/><Relationship Id="rId2" Type="http://schemas.openxmlformats.org/officeDocument/2006/relationships/hyperlink" Target="http://www.brownfieldy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dam.joura@czechinvest.or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czechinvest.org/" TargetMode="External"/><Relationship Id="rId4" Type="http://schemas.openxmlformats.org/officeDocument/2006/relationships/hyperlink" Target="mailto:jihlava@czechinvest.or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248420"/>
            <a:ext cx="170688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64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98978"/>
            <a:ext cx="17276234" cy="501190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133600" y="0"/>
            <a:ext cx="12801600" cy="800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64"/>
          </a:p>
        </p:txBody>
      </p:sp>
      <p:sp>
        <p:nvSpPr>
          <p:cNvPr id="5" name="Obdélník 4"/>
          <p:cNvSpPr/>
          <p:nvPr/>
        </p:nvSpPr>
        <p:spPr>
          <a:xfrm>
            <a:off x="0" y="8601102"/>
            <a:ext cx="17068800" cy="1000098"/>
          </a:xfrm>
          <a:prstGeom prst="rect">
            <a:avLst/>
          </a:prstGeom>
          <a:solidFill>
            <a:srgbClr val="002E5E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64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2862534" y="8901141"/>
            <a:ext cx="3500462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cs-CZ" sz="168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www.</a:t>
            </a:r>
            <a:r>
              <a:rPr lang="cs-CZ" sz="168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czechinvest.org</a:t>
            </a:r>
            <a:endParaRPr lang="cs-CZ" sz="168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871951" y="8901141"/>
            <a:ext cx="3500462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168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datum </a:t>
            </a:r>
            <a:endParaRPr lang="cs-CZ" sz="168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9" name="Skupina 3"/>
          <p:cNvGrpSpPr/>
          <p:nvPr/>
        </p:nvGrpSpPr>
        <p:grpSpPr>
          <a:xfrm>
            <a:off x="1043785" y="4148934"/>
            <a:ext cx="900087" cy="900087"/>
            <a:chOff x="1490641" y="5067311"/>
            <a:chExt cx="600082" cy="600082"/>
          </a:xfrm>
        </p:grpSpPr>
        <p:sp>
          <p:nvSpPr>
            <p:cNvPr id="11" name="Elipsa 10"/>
            <p:cNvSpPr/>
            <p:nvPr/>
          </p:nvSpPr>
          <p:spPr>
            <a:xfrm>
              <a:off x="1490641" y="5067311"/>
              <a:ext cx="600082" cy="6000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964" dirty="0">
                <a:solidFill>
                  <a:srgbClr val="E6E6E6"/>
                </a:solidFill>
              </a:endParaRPr>
            </a:p>
          </p:txBody>
        </p:sp>
        <p:grpSp>
          <p:nvGrpSpPr>
            <p:cNvPr id="12" name="Skupina 32"/>
            <p:cNvGrpSpPr/>
            <p:nvPr/>
          </p:nvGrpSpPr>
          <p:grpSpPr>
            <a:xfrm>
              <a:off x="1643042" y="5214950"/>
              <a:ext cx="285752" cy="285752"/>
              <a:chOff x="1643042" y="5214950"/>
              <a:chExt cx="285752" cy="285752"/>
            </a:xfrm>
          </p:grpSpPr>
          <p:cxnSp>
            <p:nvCxnSpPr>
              <p:cNvPr id="13" name="Přímá spojovací čára 12"/>
              <p:cNvCxnSpPr/>
              <p:nvPr/>
            </p:nvCxnSpPr>
            <p:spPr>
              <a:xfrm rot="10800000">
                <a:off x="1643042" y="5357826"/>
                <a:ext cx="285752" cy="2"/>
              </a:xfrm>
              <a:prstGeom prst="line">
                <a:avLst/>
              </a:prstGeom>
              <a:ln w="19050">
                <a:solidFill>
                  <a:srgbClr val="DD052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ovací čára 13"/>
              <p:cNvCxnSpPr/>
              <p:nvPr/>
            </p:nvCxnSpPr>
            <p:spPr>
              <a:xfrm rot="5400000">
                <a:off x="1643043" y="5357825"/>
                <a:ext cx="285752" cy="2"/>
              </a:xfrm>
              <a:prstGeom prst="line">
                <a:avLst/>
              </a:prstGeom>
              <a:ln w="19050">
                <a:solidFill>
                  <a:srgbClr val="002E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extovéPole 9"/>
          <p:cNvSpPr txBox="1"/>
          <p:nvPr/>
        </p:nvSpPr>
        <p:spPr>
          <a:xfrm>
            <a:off x="912923" y="5148558"/>
            <a:ext cx="180023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40"/>
              </a:lnSpc>
            </a:pPr>
            <a:r>
              <a:rPr lang="cs-CZ" sz="1540" b="1" dirty="0">
                <a:solidFill>
                  <a:srgbClr val="DD052A"/>
                </a:solidFill>
                <a:latin typeface="Arial" pitchFamily="34" charset="0"/>
                <a:cs typeface="Arial" pitchFamily="34" charset="0"/>
              </a:rPr>
              <a:t>Spojujeme </a:t>
            </a:r>
          </a:p>
          <a:p>
            <a:pPr>
              <a:lnSpc>
                <a:spcPts val="2240"/>
              </a:lnSpc>
            </a:pPr>
            <a:r>
              <a:rPr lang="cs-CZ" sz="1540" b="1" dirty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a podporujeme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458" y="465718"/>
            <a:ext cx="1785284" cy="63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Zástupný symbol pro nadpis 1"/>
          <p:cNvSpPr txBox="1">
            <a:spLocks/>
          </p:cNvSpPr>
          <p:nvPr/>
        </p:nvSpPr>
        <p:spPr>
          <a:xfrm>
            <a:off x="943771" y="932793"/>
            <a:ext cx="8901175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4480" b="1" dirty="0" smtClean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Představení služeb a programů</a:t>
            </a:r>
          </a:p>
          <a:p>
            <a:pPr>
              <a:spcBef>
                <a:spcPct val="0"/>
              </a:spcBef>
              <a:defRPr/>
            </a:pPr>
            <a:r>
              <a:rPr lang="cs-CZ" sz="4480" b="1" dirty="0" smtClean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agentury </a:t>
            </a:r>
            <a:r>
              <a:rPr lang="cs-CZ" sz="4480" b="1" dirty="0" err="1" smtClean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CzechInvest</a:t>
            </a:r>
            <a:r>
              <a:rPr lang="cs-CZ" sz="4480" b="1" dirty="0" smtClean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cs-CZ" sz="4480" b="1" dirty="0">
              <a:solidFill>
                <a:srgbClr val="DD052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980566" y="2628281"/>
            <a:ext cx="6500858" cy="123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24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Adam Joura</a:t>
            </a:r>
          </a:p>
          <a:p>
            <a:pPr lvl="0"/>
            <a:r>
              <a:rPr lang="cs-CZ" sz="224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Regionální kancelář pro Kraj Vysočina</a:t>
            </a:r>
            <a:endParaRPr lang="cs-CZ" sz="224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  <a:p>
            <a:endParaRPr lang="cs-CZ" sz="2964" dirty="0"/>
          </a:p>
        </p:txBody>
      </p:sp>
    </p:spTree>
    <p:extLst>
      <p:ext uri="{BB962C8B-B14F-4D97-AF65-F5344CB8AC3E}">
        <p14:creationId xmlns:p14="http://schemas.microsoft.com/office/powerpoint/2010/main" val="4163122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" y="0"/>
            <a:ext cx="3259742" cy="960120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-8206" y="11452"/>
            <a:ext cx="3243222" cy="9601200"/>
          </a:xfrm>
          <a:prstGeom prst="rect">
            <a:avLst/>
          </a:prstGeom>
          <a:solidFill>
            <a:srgbClr val="002E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64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61716" y="1887201"/>
            <a:ext cx="3200378" cy="300039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672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III.</a:t>
            </a:r>
            <a:endParaRPr lang="cs-CZ" sz="672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Skupina 21"/>
          <p:cNvGrpSpPr/>
          <p:nvPr/>
        </p:nvGrpSpPr>
        <p:grpSpPr>
          <a:xfrm>
            <a:off x="2819197" y="8472029"/>
            <a:ext cx="2613646" cy="900086"/>
            <a:chOff x="1204912" y="5086351"/>
            <a:chExt cx="1866890" cy="642919"/>
          </a:xfrm>
        </p:grpSpPr>
        <p:grpSp>
          <p:nvGrpSpPr>
            <p:cNvPr id="3" name="Skupina 3"/>
            <p:cNvGrpSpPr/>
            <p:nvPr/>
          </p:nvGrpSpPr>
          <p:grpSpPr>
            <a:xfrm>
              <a:off x="1204912" y="5086351"/>
              <a:ext cx="642919" cy="642919"/>
              <a:chOff x="1490641" y="5067311"/>
              <a:chExt cx="600082" cy="600082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1490641" y="5067311"/>
                <a:ext cx="600082" cy="600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964" dirty="0">
                  <a:solidFill>
                    <a:srgbClr val="E6E6E6"/>
                  </a:solidFill>
                </a:endParaRPr>
              </a:p>
            </p:txBody>
          </p:sp>
          <p:grpSp>
            <p:nvGrpSpPr>
              <p:cNvPr id="4" name="Skupina 32"/>
              <p:cNvGrpSpPr/>
              <p:nvPr/>
            </p:nvGrpSpPr>
            <p:grpSpPr>
              <a:xfrm>
                <a:off x="1643042" y="5214950"/>
                <a:ext cx="285752" cy="285752"/>
                <a:chOff x="1643042" y="5214950"/>
                <a:chExt cx="285752" cy="285752"/>
              </a:xfrm>
            </p:grpSpPr>
            <p:cxnSp>
              <p:nvCxnSpPr>
                <p:cNvPr id="27" name="Přímá spojovací čára 26"/>
                <p:cNvCxnSpPr/>
                <p:nvPr/>
              </p:nvCxnSpPr>
              <p:spPr>
                <a:xfrm rot="10800000">
                  <a:off x="1643042" y="5357826"/>
                  <a:ext cx="285752" cy="2"/>
                </a:xfrm>
                <a:prstGeom prst="line">
                  <a:avLst/>
                </a:prstGeom>
                <a:ln w="19050">
                  <a:solidFill>
                    <a:srgbClr val="DD05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ovací čára 27"/>
                <p:cNvCxnSpPr/>
                <p:nvPr/>
              </p:nvCxnSpPr>
              <p:spPr>
                <a:xfrm rot="5400000">
                  <a:off x="1643043" y="5357825"/>
                  <a:ext cx="285752" cy="2"/>
                </a:xfrm>
                <a:prstGeom prst="line">
                  <a:avLst/>
                </a:prstGeom>
                <a:ln w="19050">
                  <a:solidFill>
                    <a:srgbClr val="002E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ovéPole 23"/>
            <p:cNvSpPr txBox="1"/>
            <p:nvPr/>
          </p:nvSpPr>
          <p:spPr>
            <a:xfrm>
              <a:off x="1785918" y="5143512"/>
              <a:ext cx="1285884" cy="46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cs-CZ" sz="1540" b="1" dirty="0">
                  <a:solidFill>
                    <a:srgbClr val="DD052A"/>
                  </a:solidFill>
                  <a:latin typeface="Arial" pitchFamily="34" charset="0"/>
                  <a:cs typeface="Arial" pitchFamily="34" charset="0"/>
                </a:rPr>
                <a:t>Spojujeme </a:t>
              </a:r>
            </a:p>
            <a:p>
              <a:pPr>
                <a:lnSpc>
                  <a:spcPts val="2240"/>
                </a:lnSpc>
              </a:pPr>
              <a:r>
                <a:rPr lang="cs-CZ" sz="1540" b="1" dirty="0">
                  <a:solidFill>
                    <a:srgbClr val="002E60"/>
                  </a:solidFill>
                  <a:latin typeface="Arial" pitchFamily="34" charset="0"/>
                  <a:cs typeface="Arial" pitchFamily="34" charset="0"/>
                </a:rPr>
                <a:t>a podporujeme</a:t>
              </a:r>
            </a:p>
          </p:txBody>
        </p:sp>
      </p:grpSp>
      <p:sp>
        <p:nvSpPr>
          <p:cNvPr id="29" name="Zástupný symbol pro nadpis 1"/>
          <p:cNvSpPr txBox="1">
            <a:spLocks/>
          </p:cNvSpPr>
          <p:nvPr/>
        </p:nvSpPr>
        <p:spPr>
          <a:xfrm>
            <a:off x="3608684" y="1700191"/>
            <a:ext cx="774843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4480" b="1" dirty="0" err="1" smtClean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CzechLink</a:t>
            </a:r>
            <a:endParaRPr lang="cs-CZ" sz="4480" b="1" dirty="0">
              <a:solidFill>
                <a:srgbClr val="DD052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1177903" y="1218479"/>
            <a:ext cx="13203547" cy="59007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Podpora akvizic a vzniku Joint Venture partnerství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Historie min. 5 let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NE, pokud byl na majetek prohlášen konkurz, povoleno vyrovnání nebo bylo vůči společnosti zahájeno insolvenční řízení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Podmínka zahájení spolupráce: vyplněná přihláška a souhlas s podmínkami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Plnění CI - vyhledávání investorů, vypracování prospektu, zařazení do systému nabídek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Spolupráce je zdarma a DISKRÉTNÍ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78379" y="264103"/>
            <a:ext cx="992505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3360" b="1" dirty="0" err="1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CzechLink</a:t>
            </a:r>
            <a:endParaRPr lang="cs-CZ" sz="336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98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" y="0"/>
            <a:ext cx="3259742" cy="960120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-8206" y="11452"/>
            <a:ext cx="3243222" cy="9601200"/>
          </a:xfrm>
          <a:prstGeom prst="rect">
            <a:avLst/>
          </a:prstGeom>
          <a:solidFill>
            <a:srgbClr val="002E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64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61716" y="1887201"/>
            <a:ext cx="3200378" cy="300039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672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IV.</a:t>
            </a:r>
            <a:endParaRPr lang="cs-CZ" sz="672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Skupina 21"/>
          <p:cNvGrpSpPr/>
          <p:nvPr/>
        </p:nvGrpSpPr>
        <p:grpSpPr>
          <a:xfrm>
            <a:off x="2819197" y="8472029"/>
            <a:ext cx="2613646" cy="900086"/>
            <a:chOff x="1204912" y="5086351"/>
            <a:chExt cx="1866890" cy="642919"/>
          </a:xfrm>
        </p:grpSpPr>
        <p:grpSp>
          <p:nvGrpSpPr>
            <p:cNvPr id="3" name="Skupina 3"/>
            <p:cNvGrpSpPr/>
            <p:nvPr/>
          </p:nvGrpSpPr>
          <p:grpSpPr>
            <a:xfrm>
              <a:off x="1204912" y="5086351"/>
              <a:ext cx="642919" cy="642919"/>
              <a:chOff x="1490641" y="5067311"/>
              <a:chExt cx="600082" cy="600082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1490641" y="5067311"/>
                <a:ext cx="600082" cy="600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964" dirty="0">
                  <a:solidFill>
                    <a:srgbClr val="E6E6E6"/>
                  </a:solidFill>
                </a:endParaRPr>
              </a:p>
            </p:txBody>
          </p:sp>
          <p:grpSp>
            <p:nvGrpSpPr>
              <p:cNvPr id="4" name="Skupina 32"/>
              <p:cNvGrpSpPr/>
              <p:nvPr/>
            </p:nvGrpSpPr>
            <p:grpSpPr>
              <a:xfrm>
                <a:off x="1643042" y="5214950"/>
                <a:ext cx="285752" cy="285752"/>
                <a:chOff x="1643042" y="5214950"/>
                <a:chExt cx="285752" cy="285752"/>
              </a:xfrm>
            </p:grpSpPr>
            <p:cxnSp>
              <p:nvCxnSpPr>
                <p:cNvPr id="27" name="Přímá spojovací čára 26"/>
                <p:cNvCxnSpPr/>
                <p:nvPr/>
              </p:nvCxnSpPr>
              <p:spPr>
                <a:xfrm rot="10800000">
                  <a:off x="1643042" y="5357826"/>
                  <a:ext cx="285752" cy="2"/>
                </a:xfrm>
                <a:prstGeom prst="line">
                  <a:avLst/>
                </a:prstGeom>
                <a:ln w="19050">
                  <a:solidFill>
                    <a:srgbClr val="DD05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ovací čára 27"/>
                <p:cNvCxnSpPr/>
                <p:nvPr/>
              </p:nvCxnSpPr>
              <p:spPr>
                <a:xfrm rot="5400000">
                  <a:off x="1643043" y="5357825"/>
                  <a:ext cx="285752" cy="2"/>
                </a:xfrm>
                <a:prstGeom prst="line">
                  <a:avLst/>
                </a:prstGeom>
                <a:ln w="19050">
                  <a:solidFill>
                    <a:srgbClr val="002E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ovéPole 23"/>
            <p:cNvSpPr txBox="1"/>
            <p:nvPr/>
          </p:nvSpPr>
          <p:spPr>
            <a:xfrm>
              <a:off x="1785918" y="5143512"/>
              <a:ext cx="1285884" cy="46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cs-CZ" sz="1540" b="1" dirty="0">
                  <a:solidFill>
                    <a:srgbClr val="DD052A"/>
                  </a:solidFill>
                  <a:latin typeface="Arial" pitchFamily="34" charset="0"/>
                  <a:cs typeface="Arial" pitchFamily="34" charset="0"/>
                </a:rPr>
                <a:t>Spojujeme </a:t>
              </a:r>
            </a:p>
            <a:p>
              <a:pPr>
                <a:lnSpc>
                  <a:spcPts val="2240"/>
                </a:lnSpc>
              </a:pPr>
              <a:r>
                <a:rPr lang="cs-CZ" sz="1540" b="1" dirty="0">
                  <a:solidFill>
                    <a:srgbClr val="002E60"/>
                  </a:solidFill>
                  <a:latin typeface="Arial" pitchFamily="34" charset="0"/>
                  <a:cs typeface="Arial" pitchFamily="34" charset="0"/>
                </a:rPr>
                <a:t>a podporujeme</a:t>
              </a:r>
            </a:p>
          </p:txBody>
        </p:sp>
      </p:grpSp>
      <p:sp>
        <p:nvSpPr>
          <p:cNvPr id="29" name="Zástupný symbol pro nadpis 1"/>
          <p:cNvSpPr txBox="1">
            <a:spLocks/>
          </p:cNvSpPr>
          <p:nvPr/>
        </p:nvSpPr>
        <p:spPr>
          <a:xfrm>
            <a:off x="3608684" y="1700191"/>
            <a:ext cx="774843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4480" b="1" dirty="0" smtClean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Databáze dodavatelů</a:t>
            </a:r>
            <a:endParaRPr lang="cs-CZ" sz="4480" b="1" dirty="0">
              <a:solidFill>
                <a:srgbClr val="DD052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9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1177903" y="1218479"/>
            <a:ext cx="13203547" cy="59007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Efektivní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nástroj pro vyhledávání a třídění výrobních a vývojových dodavatelů v České 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republice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Přes 4.600 dodavatelů rozčleněných podle sektorů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Jednoduchá registrace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 webu: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https://suppliers.czechinvest.org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78379" y="264103"/>
            <a:ext cx="992505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336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Sektorová databáze dodavatelů</a:t>
            </a:r>
            <a:endParaRPr lang="cs-CZ" sz="336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40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" y="0"/>
            <a:ext cx="3259742" cy="960120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-8206" y="11452"/>
            <a:ext cx="3243222" cy="9601200"/>
          </a:xfrm>
          <a:prstGeom prst="rect">
            <a:avLst/>
          </a:prstGeom>
          <a:solidFill>
            <a:srgbClr val="002E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64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61716" y="1887201"/>
            <a:ext cx="3200378" cy="300039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672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V.</a:t>
            </a:r>
            <a:endParaRPr lang="cs-CZ" sz="672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Skupina 21"/>
          <p:cNvGrpSpPr/>
          <p:nvPr/>
        </p:nvGrpSpPr>
        <p:grpSpPr>
          <a:xfrm>
            <a:off x="2819197" y="8472029"/>
            <a:ext cx="2613646" cy="900086"/>
            <a:chOff x="1204912" y="5086351"/>
            <a:chExt cx="1866890" cy="642919"/>
          </a:xfrm>
        </p:grpSpPr>
        <p:grpSp>
          <p:nvGrpSpPr>
            <p:cNvPr id="3" name="Skupina 3"/>
            <p:cNvGrpSpPr/>
            <p:nvPr/>
          </p:nvGrpSpPr>
          <p:grpSpPr>
            <a:xfrm>
              <a:off x="1204912" y="5086351"/>
              <a:ext cx="642919" cy="642919"/>
              <a:chOff x="1490641" y="5067311"/>
              <a:chExt cx="600082" cy="600082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1490641" y="5067311"/>
                <a:ext cx="600082" cy="600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964" dirty="0">
                  <a:solidFill>
                    <a:srgbClr val="E6E6E6"/>
                  </a:solidFill>
                </a:endParaRPr>
              </a:p>
            </p:txBody>
          </p:sp>
          <p:grpSp>
            <p:nvGrpSpPr>
              <p:cNvPr id="4" name="Skupina 32"/>
              <p:cNvGrpSpPr/>
              <p:nvPr/>
            </p:nvGrpSpPr>
            <p:grpSpPr>
              <a:xfrm>
                <a:off x="1643042" y="5214950"/>
                <a:ext cx="285752" cy="285752"/>
                <a:chOff x="1643042" y="5214950"/>
                <a:chExt cx="285752" cy="285752"/>
              </a:xfrm>
            </p:grpSpPr>
            <p:cxnSp>
              <p:nvCxnSpPr>
                <p:cNvPr id="27" name="Přímá spojovací čára 26"/>
                <p:cNvCxnSpPr/>
                <p:nvPr/>
              </p:nvCxnSpPr>
              <p:spPr>
                <a:xfrm rot="10800000">
                  <a:off x="1643042" y="5357826"/>
                  <a:ext cx="285752" cy="2"/>
                </a:xfrm>
                <a:prstGeom prst="line">
                  <a:avLst/>
                </a:prstGeom>
                <a:ln w="19050">
                  <a:solidFill>
                    <a:srgbClr val="DD05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ovací čára 27"/>
                <p:cNvCxnSpPr/>
                <p:nvPr/>
              </p:nvCxnSpPr>
              <p:spPr>
                <a:xfrm rot="5400000">
                  <a:off x="1643043" y="5357825"/>
                  <a:ext cx="285752" cy="2"/>
                </a:xfrm>
                <a:prstGeom prst="line">
                  <a:avLst/>
                </a:prstGeom>
                <a:ln w="19050">
                  <a:solidFill>
                    <a:srgbClr val="002E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ovéPole 23"/>
            <p:cNvSpPr txBox="1"/>
            <p:nvPr/>
          </p:nvSpPr>
          <p:spPr>
            <a:xfrm>
              <a:off x="1785918" y="5143512"/>
              <a:ext cx="1285884" cy="46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cs-CZ" sz="1540" b="1" dirty="0">
                  <a:solidFill>
                    <a:srgbClr val="DD052A"/>
                  </a:solidFill>
                  <a:latin typeface="Arial" pitchFamily="34" charset="0"/>
                  <a:cs typeface="Arial" pitchFamily="34" charset="0"/>
                </a:rPr>
                <a:t>Spojujeme </a:t>
              </a:r>
            </a:p>
            <a:p>
              <a:pPr>
                <a:lnSpc>
                  <a:spcPts val="2240"/>
                </a:lnSpc>
              </a:pPr>
              <a:r>
                <a:rPr lang="cs-CZ" sz="1540" b="1" dirty="0">
                  <a:solidFill>
                    <a:srgbClr val="002E60"/>
                  </a:solidFill>
                  <a:latin typeface="Arial" pitchFamily="34" charset="0"/>
                  <a:cs typeface="Arial" pitchFamily="34" charset="0"/>
                </a:rPr>
                <a:t>a podporujeme</a:t>
              </a:r>
            </a:p>
          </p:txBody>
        </p:sp>
      </p:grpSp>
      <p:sp>
        <p:nvSpPr>
          <p:cNvPr id="29" name="Zástupný symbol pro nadpis 1"/>
          <p:cNvSpPr txBox="1">
            <a:spLocks/>
          </p:cNvSpPr>
          <p:nvPr/>
        </p:nvSpPr>
        <p:spPr>
          <a:xfrm>
            <a:off x="3608684" y="1700191"/>
            <a:ext cx="774843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4480" b="1" dirty="0" smtClean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Programy pro Start-</a:t>
            </a:r>
            <a:r>
              <a:rPr lang="cs-CZ" sz="4480" b="1" dirty="0" err="1" smtClean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Upy</a:t>
            </a:r>
            <a:endParaRPr lang="cs-CZ" sz="4480" b="1" dirty="0">
              <a:solidFill>
                <a:srgbClr val="DD052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52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1177903" y="1218479"/>
            <a:ext cx="13203547" cy="59007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Specializovaný inkubátor - společný projekt Evropské kosmické agentury, agentury CzechInvest, MPO, MD a Hlavního města Prahy (12. Inkubátor ESA)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Podpora začínajícím podnikatelům s historií do 5 let a využití kosmických technologií v běžném životě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tis. EUR na:</a:t>
            </a: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Inkubaci (služby: poradenství/</a:t>
            </a:r>
            <a:r>
              <a:rPr lang="cs-CZ" sz="2240" spc="5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mentoring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 – max. 2 roky - sídlo a zvýhodněný nájem v pražském Paláci </a:t>
            </a:r>
            <a:r>
              <a:rPr lang="cs-CZ" sz="2240" spc="5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Adria</a:t>
            </a:r>
            <a:endParaRPr lang="cs-CZ" sz="2240" spc="56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Technickou podporu</a:t>
            </a: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Poradenství -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administrativní podpora, podnikatelské strategie, zasíťování a komunita, znalostní 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transfer</a:t>
            </a:r>
            <a:endParaRPr lang="cs-CZ" sz="2240" spc="56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78379" y="264103"/>
            <a:ext cx="992505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336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Programy pro Start-</a:t>
            </a:r>
            <a:r>
              <a:rPr lang="cs-CZ" sz="3360" b="1" dirty="0" err="1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Upy</a:t>
            </a:r>
            <a:r>
              <a:rPr lang="cs-CZ" sz="336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 – ESA BIC PRAGUE</a:t>
            </a:r>
            <a:endParaRPr lang="cs-CZ" sz="336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450" y="222479"/>
            <a:ext cx="1594800" cy="199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752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1177903" y="1218479"/>
            <a:ext cx="13203547" cy="59007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b="1" spc="56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CzechDemo</a:t>
            </a:r>
            <a:r>
              <a:rPr lang="cs-CZ" sz="2240" b="1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Prezentace nápadu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před investory a odbornou veřejností 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 vybraných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zahraničních 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akcích</a:t>
            </a: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pl-PL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Poplatek za účast na akci 75 </a:t>
            </a:r>
            <a:r>
              <a:rPr lang="pl-PL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 (max. 70 tis. Kč), překlady </a:t>
            </a:r>
            <a:r>
              <a:rPr lang="pl-PL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100 % </a:t>
            </a:r>
            <a:r>
              <a:rPr lang="pl-PL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(max. 1 tis. Kč), cestovné </a:t>
            </a:r>
            <a:r>
              <a:rPr lang="pl-PL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(letenky) </a:t>
            </a:r>
            <a:r>
              <a:rPr lang="pl-PL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50% (max. 40 tis. Kč) – de minimis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b="1" spc="56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CzechStarter</a:t>
            </a:r>
            <a:r>
              <a:rPr lang="cs-CZ" sz="2240" b="1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 let a do 50 zaměstnanců</a:t>
            </a: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Basic - 7 měsíců </a:t>
            </a:r>
            <a:r>
              <a:rPr lang="cs-CZ" sz="2240" spc="5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mentoringu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poradenství + ochrana duševního vlastnictví, max. 800. 000 Kč; </a:t>
            </a:r>
            <a:r>
              <a:rPr lang="cs-CZ" sz="2240" i="1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Gold - 2-týdenní program v Silicon </a:t>
            </a:r>
            <a:r>
              <a:rPr lang="cs-CZ" sz="2240" i="1" spc="5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Valley</a:t>
            </a:r>
            <a:r>
              <a:rPr lang="cs-CZ" sz="2240" i="1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max. 300. 000 Kč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b="1" spc="5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CzechAccelerator</a:t>
            </a:r>
            <a:r>
              <a:rPr lang="cs-CZ" sz="2240" b="1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40" b="1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2.0 - 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- 7 let a do 50 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zaměstnanců;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 měsíce – 1.2 mil. Kč/ 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účastník</a:t>
            </a:r>
            <a:endParaRPr lang="cs-CZ" sz="2240" spc="56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získání zkušeností s podnikáním na vyspělých zahraničních trzích</a:t>
            </a: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mentoring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=&gt; působení v Silicon </a:t>
            </a:r>
            <a:r>
              <a:rPr lang="cs-CZ" sz="2240" spc="5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Valley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Londýn, Singapur, východní pobřeží 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USA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b="1" spc="56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CzechMatch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- 1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7 let a do 50 zaměstnanců</a:t>
            </a: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mentoring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setkání s investory, specializované semináře (B2B/B2C)</a:t>
            </a: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kontakty v Silicon </a:t>
            </a:r>
            <a:r>
              <a:rPr lang="cs-CZ" sz="2240" spc="5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Valley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Londýn, Singapur, východní pobřeží USA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endParaRPr lang="cs-CZ" sz="2240" spc="56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78379" y="264103"/>
            <a:ext cx="992505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336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Programy pro Start-</a:t>
            </a:r>
            <a:r>
              <a:rPr lang="cs-CZ" sz="3360" b="1" dirty="0" err="1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Upy</a:t>
            </a:r>
            <a:r>
              <a:rPr lang="cs-CZ" sz="336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 – Czech...</a:t>
            </a:r>
            <a:endParaRPr lang="cs-CZ" sz="336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538" y="1218479"/>
            <a:ext cx="2158278" cy="9678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09637" y="3044683"/>
            <a:ext cx="1804081" cy="11241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9824" y="4653968"/>
            <a:ext cx="2293078" cy="1048205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37921" y="6160193"/>
            <a:ext cx="2377540" cy="7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895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1177903" y="1218479"/>
            <a:ext cx="13203547" cy="59007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Specializovaný web pro 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Start-</a:t>
            </a:r>
            <a:r>
              <a:rPr lang="cs-CZ" sz="2240" spc="56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Upy</a:t>
            </a:r>
            <a:endParaRPr lang="cs-CZ" sz="2240" spc="56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informace</a:t>
            </a: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rady</a:t>
            </a: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síť S-</a:t>
            </a:r>
            <a:r>
              <a:rPr lang="cs-CZ" sz="2240" spc="56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Upů</a:t>
            </a:r>
            <a:endParaRPr lang="cs-CZ" sz="2240" spc="56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síť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potenciálních investorů ad.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78379" y="264103"/>
            <a:ext cx="992505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336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czechstartups.org</a:t>
            </a:r>
            <a:endParaRPr lang="cs-CZ" sz="336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450" y="482330"/>
            <a:ext cx="2026048" cy="11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48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" y="0"/>
            <a:ext cx="3259742" cy="960120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-8206" y="11452"/>
            <a:ext cx="3243222" cy="9601200"/>
          </a:xfrm>
          <a:prstGeom prst="rect">
            <a:avLst/>
          </a:prstGeom>
          <a:solidFill>
            <a:srgbClr val="002E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64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61716" y="1887201"/>
            <a:ext cx="3200378" cy="300039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672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VI.</a:t>
            </a:r>
            <a:endParaRPr lang="cs-CZ" sz="672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Skupina 21"/>
          <p:cNvGrpSpPr/>
          <p:nvPr/>
        </p:nvGrpSpPr>
        <p:grpSpPr>
          <a:xfrm>
            <a:off x="2819197" y="8472029"/>
            <a:ext cx="2613646" cy="900086"/>
            <a:chOff x="1204912" y="5086351"/>
            <a:chExt cx="1866890" cy="642919"/>
          </a:xfrm>
        </p:grpSpPr>
        <p:grpSp>
          <p:nvGrpSpPr>
            <p:cNvPr id="3" name="Skupina 3"/>
            <p:cNvGrpSpPr/>
            <p:nvPr/>
          </p:nvGrpSpPr>
          <p:grpSpPr>
            <a:xfrm>
              <a:off x="1204912" y="5086351"/>
              <a:ext cx="642919" cy="642919"/>
              <a:chOff x="1490641" y="5067311"/>
              <a:chExt cx="600082" cy="600082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1490641" y="5067311"/>
                <a:ext cx="600082" cy="600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964" dirty="0">
                  <a:solidFill>
                    <a:srgbClr val="E6E6E6"/>
                  </a:solidFill>
                </a:endParaRPr>
              </a:p>
            </p:txBody>
          </p:sp>
          <p:grpSp>
            <p:nvGrpSpPr>
              <p:cNvPr id="4" name="Skupina 32"/>
              <p:cNvGrpSpPr/>
              <p:nvPr/>
            </p:nvGrpSpPr>
            <p:grpSpPr>
              <a:xfrm>
                <a:off x="1643042" y="5214950"/>
                <a:ext cx="285752" cy="285752"/>
                <a:chOff x="1643042" y="5214950"/>
                <a:chExt cx="285752" cy="285752"/>
              </a:xfrm>
            </p:grpSpPr>
            <p:cxnSp>
              <p:nvCxnSpPr>
                <p:cNvPr id="27" name="Přímá spojovací čára 26"/>
                <p:cNvCxnSpPr/>
                <p:nvPr/>
              </p:nvCxnSpPr>
              <p:spPr>
                <a:xfrm rot="10800000">
                  <a:off x="1643042" y="5357826"/>
                  <a:ext cx="285752" cy="2"/>
                </a:xfrm>
                <a:prstGeom prst="line">
                  <a:avLst/>
                </a:prstGeom>
                <a:ln w="19050">
                  <a:solidFill>
                    <a:srgbClr val="DD05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ovací čára 27"/>
                <p:cNvCxnSpPr/>
                <p:nvPr/>
              </p:nvCxnSpPr>
              <p:spPr>
                <a:xfrm rot="5400000">
                  <a:off x="1643043" y="5357825"/>
                  <a:ext cx="285752" cy="2"/>
                </a:xfrm>
                <a:prstGeom prst="line">
                  <a:avLst/>
                </a:prstGeom>
                <a:ln w="19050">
                  <a:solidFill>
                    <a:srgbClr val="002E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ovéPole 23"/>
            <p:cNvSpPr txBox="1"/>
            <p:nvPr/>
          </p:nvSpPr>
          <p:spPr>
            <a:xfrm>
              <a:off x="1785918" y="5143512"/>
              <a:ext cx="1285884" cy="46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cs-CZ" sz="1540" b="1" dirty="0">
                  <a:solidFill>
                    <a:srgbClr val="DD052A"/>
                  </a:solidFill>
                  <a:latin typeface="Arial" pitchFamily="34" charset="0"/>
                  <a:cs typeface="Arial" pitchFamily="34" charset="0"/>
                </a:rPr>
                <a:t>Spojujeme </a:t>
              </a:r>
            </a:p>
            <a:p>
              <a:pPr>
                <a:lnSpc>
                  <a:spcPts val="2240"/>
                </a:lnSpc>
              </a:pPr>
              <a:r>
                <a:rPr lang="cs-CZ" sz="1540" b="1" dirty="0">
                  <a:solidFill>
                    <a:srgbClr val="002E60"/>
                  </a:solidFill>
                  <a:latin typeface="Arial" pitchFamily="34" charset="0"/>
                  <a:cs typeface="Arial" pitchFamily="34" charset="0"/>
                </a:rPr>
                <a:t>a podporujeme</a:t>
              </a:r>
            </a:p>
          </p:txBody>
        </p:sp>
      </p:grpSp>
      <p:sp>
        <p:nvSpPr>
          <p:cNvPr id="29" name="Zástupný symbol pro nadpis 1"/>
          <p:cNvSpPr txBox="1">
            <a:spLocks/>
          </p:cNvSpPr>
          <p:nvPr/>
        </p:nvSpPr>
        <p:spPr>
          <a:xfrm>
            <a:off x="3608684" y="1700191"/>
            <a:ext cx="774843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4480" b="1" dirty="0" smtClean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Práce s nemovitostmi</a:t>
            </a:r>
            <a:endParaRPr lang="cs-CZ" sz="4480" b="1" dirty="0">
              <a:solidFill>
                <a:srgbClr val="DD052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222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1177903" y="1218479"/>
            <a:ext cx="13203547" cy="59007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Neveřejná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Bezplatná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Zdroj nabídek pro investory (nejen zahraniční)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Distribuční kanál pro vlastníka nemovitosti se záměrem prodat či pronajmout nemovitost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Postup:</a:t>
            </a: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Kontakt na </a:t>
            </a:r>
            <a:r>
              <a:rPr lang="cs-CZ" sz="2240" spc="56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cs-CZ" sz="2240" spc="56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 CI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=&gt; Registrační link =&gt; </a:t>
            </a:r>
            <a:r>
              <a:rPr lang="cs-CZ" sz="2240" spc="56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Vyplnění on-line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=&gt; Kontrola RK CI =&gt; Kontrola PNB CI =&gt; Hotová registrace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78379" y="264103"/>
            <a:ext cx="992505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336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Práce s nemovitostmi – Databáze nemovitostí</a:t>
            </a:r>
            <a:endParaRPr lang="cs-CZ" sz="336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82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ctrTitle"/>
          </p:nvPr>
        </p:nvSpPr>
        <p:spPr>
          <a:xfrm>
            <a:off x="1538711" y="564940"/>
            <a:ext cx="14147783" cy="1490544"/>
          </a:xfrm>
        </p:spPr>
        <p:txBody>
          <a:bodyPr>
            <a:normAutofit/>
          </a:bodyPr>
          <a:lstStyle/>
          <a:p>
            <a:r>
              <a:rPr lang="cs-CZ" sz="5040" spc="140" dirty="0" smtClean="0">
                <a:solidFill>
                  <a:srgbClr val="002060"/>
                </a:solidFill>
              </a:rPr>
              <a:t>Obsah prezentace</a:t>
            </a:r>
            <a:endParaRPr lang="cs-CZ" sz="5040" spc="140" dirty="0">
              <a:solidFill>
                <a:srgbClr val="002060"/>
              </a:solidFill>
            </a:endParaRPr>
          </a:p>
        </p:txBody>
      </p:sp>
      <p:cxnSp>
        <p:nvCxnSpPr>
          <p:cNvPr id="21" name="Přímá spojnice 20"/>
          <p:cNvCxnSpPr/>
          <p:nvPr/>
        </p:nvCxnSpPr>
        <p:spPr>
          <a:xfrm flipH="1">
            <a:off x="5220935" y="2184606"/>
            <a:ext cx="30093" cy="5787457"/>
          </a:xfrm>
          <a:prstGeom prst="line">
            <a:avLst/>
          </a:prstGeom>
          <a:ln w="19050" cap="rnd" cmpd="sng">
            <a:gradFill flip="none" rotWithShape="1">
              <a:gsLst>
                <a:gs pos="0">
                  <a:srgbClr val="C00000">
                    <a:alpha val="75000"/>
                  </a:srgbClr>
                </a:gs>
                <a:gs pos="39000">
                  <a:srgbClr val="CC0000">
                    <a:alpha val="65000"/>
                  </a:srgbClr>
                </a:gs>
                <a:gs pos="52188">
                  <a:schemeClr val="accent1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75000"/>
                    <a:alpha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rou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703998" y="2184606"/>
            <a:ext cx="939085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60" dirty="0" smtClean="0">
                <a:solidFill>
                  <a:srgbClr val="002060"/>
                </a:solidFill>
              </a:rPr>
              <a:t>I. Služby regionálních kanceláří agentury CzechInvest</a:t>
            </a:r>
            <a:endParaRPr lang="cs-CZ" sz="1960" dirty="0">
              <a:solidFill>
                <a:srgbClr val="00206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03997" y="3306730"/>
            <a:ext cx="789177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60" dirty="0" smtClean="0">
                <a:solidFill>
                  <a:srgbClr val="002060"/>
                </a:solidFill>
              </a:rPr>
              <a:t>II. Investiční pobídky</a:t>
            </a:r>
            <a:endParaRPr lang="cs-CZ" sz="1960" dirty="0">
              <a:solidFill>
                <a:srgbClr val="00206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703998" y="4340857"/>
            <a:ext cx="756850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60" dirty="0" smtClean="0">
                <a:solidFill>
                  <a:srgbClr val="002060"/>
                </a:solidFill>
              </a:rPr>
              <a:t>III. </a:t>
            </a:r>
            <a:r>
              <a:rPr lang="cs-CZ" sz="3360" dirty="0" err="1" smtClean="0">
                <a:solidFill>
                  <a:srgbClr val="002060"/>
                </a:solidFill>
              </a:rPr>
              <a:t>CzechLink</a:t>
            </a:r>
            <a:endParaRPr lang="cs-CZ" sz="1960" dirty="0">
              <a:solidFill>
                <a:srgbClr val="00206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4" y="2787649"/>
            <a:ext cx="4140000" cy="414000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5703998" y="5374984"/>
            <a:ext cx="1110403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60" dirty="0" smtClean="0">
                <a:solidFill>
                  <a:srgbClr val="002060"/>
                </a:solidFill>
              </a:rPr>
              <a:t>IV. Sektorová databáze dodavatelů</a:t>
            </a:r>
            <a:endParaRPr lang="cs-CZ" sz="1960" dirty="0">
              <a:solidFill>
                <a:srgbClr val="00206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703998" y="6497107"/>
            <a:ext cx="756850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60" dirty="0" smtClean="0">
                <a:solidFill>
                  <a:srgbClr val="002060"/>
                </a:solidFill>
              </a:rPr>
              <a:t>V. Programy </a:t>
            </a:r>
            <a:r>
              <a:rPr lang="cs-CZ" sz="3360" dirty="0">
                <a:solidFill>
                  <a:srgbClr val="002060"/>
                </a:solidFill>
              </a:rPr>
              <a:t>pro Start-</a:t>
            </a:r>
            <a:r>
              <a:rPr lang="cs-CZ" sz="3360" dirty="0" err="1">
                <a:solidFill>
                  <a:srgbClr val="002060"/>
                </a:solidFill>
              </a:rPr>
              <a:t>Upy</a:t>
            </a:r>
            <a:endParaRPr lang="cs-CZ" sz="1960" dirty="0">
              <a:solidFill>
                <a:srgbClr val="00206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703998" y="7531234"/>
            <a:ext cx="756850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60" dirty="0" smtClean="0">
                <a:solidFill>
                  <a:srgbClr val="002060"/>
                </a:solidFill>
              </a:rPr>
              <a:t>VI. Práce s nemovitostmi</a:t>
            </a:r>
            <a:endParaRPr lang="cs-CZ" sz="196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0" grpId="0"/>
      <p:bldP spid="16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1178379" y="1929679"/>
            <a:ext cx="13203547" cy="59007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Veřejná – </a:t>
            </a:r>
            <a:r>
              <a:rPr lang="cs-CZ" sz="2400" dirty="0" smtClean="0">
                <a:solidFill>
                  <a:prstClr val="black"/>
                </a:solidFill>
                <a:hlinkClick r:id="rId2"/>
              </a:rPr>
              <a:t>www.brownfieldy.cz</a:t>
            </a:r>
            <a:endParaRPr lang="cs-CZ" sz="2240" spc="56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i="1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odlišná neveřejná DTB BF pro OP PIK na </a:t>
            </a:r>
            <a:r>
              <a:rPr lang="cs-CZ" sz="2400" i="1" dirty="0">
                <a:hlinkClick r:id="rId3"/>
              </a:rPr>
              <a:t>brownfieldy-dotace.czechinvest.org</a:t>
            </a:r>
            <a:endParaRPr lang="cs-CZ" sz="2240" i="1" spc="56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Bezplatná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Webové rozhraní pro jakéhokoli zájemce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oučást nabídek pro investory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Postup:</a:t>
            </a: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www.brownfieldy.cz</a:t>
            </a:r>
            <a:r>
              <a:rPr lang="cs-CZ" sz="2240" spc="56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=&gt; </a:t>
            </a:r>
            <a:r>
              <a:rPr lang="cs-CZ" sz="2240" spc="56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Registrace uživatele </a:t>
            </a:r>
            <a:br>
              <a:rPr lang="cs-CZ" sz="2240" spc="56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=&gt;</a:t>
            </a:r>
            <a:r>
              <a:rPr lang="cs-CZ" sz="2240" spc="56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Vložit nový </a:t>
            </a:r>
            <a:r>
              <a:rPr lang="cs-CZ" sz="2240" spc="56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2240" spc="56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rownfield</a:t>
            </a:r>
            <a:r>
              <a:rPr lang="cs-CZ" sz="2240" spc="56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=&gt;</a:t>
            </a:r>
            <a:r>
              <a:rPr lang="cs-CZ" sz="2240" spc="56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Zadání údajů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=&gt; 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Schvalovací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proces 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=&gt; Obdržení formuláře </a:t>
            </a:r>
            <a:b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Souhlasu se zveřejněním =&gt; </a:t>
            </a:r>
            <a:r>
              <a:rPr lang="cs-CZ" sz="2240" spc="56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Zaslání</a:t>
            </a:r>
            <a:br>
              <a:rPr lang="cs-CZ" sz="2240" spc="56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240" spc="56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Souhlasu </a:t>
            </a:r>
            <a:r>
              <a:rPr lang="cs-CZ" sz="2240" spc="56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zveřejněním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=&gt; Zveřejnění</a:t>
            </a:r>
            <a:endParaRPr lang="cs-CZ" sz="2240" spc="56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78379" y="264103"/>
            <a:ext cx="992505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336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Práce s nemovitostmi – Národní databáze </a:t>
            </a:r>
            <a:r>
              <a:rPr lang="cs-CZ" sz="3360" b="1" dirty="0" err="1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Brownfieldů</a:t>
            </a:r>
            <a:endParaRPr lang="cs-CZ" sz="336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4487" y="3251810"/>
            <a:ext cx="8274313" cy="325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07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" y="0"/>
            <a:ext cx="3259742" cy="960120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-8206" y="11452"/>
            <a:ext cx="3243222" cy="9601200"/>
          </a:xfrm>
          <a:prstGeom prst="rect">
            <a:avLst/>
          </a:prstGeom>
          <a:solidFill>
            <a:srgbClr val="002E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64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61716" y="1887201"/>
            <a:ext cx="3200378" cy="300039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672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Kontakt</a:t>
            </a:r>
            <a:endParaRPr lang="cs-CZ" sz="672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Skupina 21"/>
          <p:cNvGrpSpPr/>
          <p:nvPr/>
        </p:nvGrpSpPr>
        <p:grpSpPr>
          <a:xfrm>
            <a:off x="2819197" y="8472029"/>
            <a:ext cx="2613646" cy="900086"/>
            <a:chOff x="1204912" y="5086351"/>
            <a:chExt cx="1866890" cy="642919"/>
          </a:xfrm>
        </p:grpSpPr>
        <p:grpSp>
          <p:nvGrpSpPr>
            <p:cNvPr id="3" name="Skupina 3"/>
            <p:cNvGrpSpPr/>
            <p:nvPr/>
          </p:nvGrpSpPr>
          <p:grpSpPr>
            <a:xfrm>
              <a:off x="1204912" y="5086351"/>
              <a:ext cx="642919" cy="642919"/>
              <a:chOff x="1490641" y="5067311"/>
              <a:chExt cx="600082" cy="600082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1490641" y="5067311"/>
                <a:ext cx="600082" cy="600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964" dirty="0">
                  <a:solidFill>
                    <a:srgbClr val="E6E6E6"/>
                  </a:solidFill>
                </a:endParaRPr>
              </a:p>
            </p:txBody>
          </p:sp>
          <p:grpSp>
            <p:nvGrpSpPr>
              <p:cNvPr id="4" name="Skupina 32"/>
              <p:cNvGrpSpPr/>
              <p:nvPr/>
            </p:nvGrpSpPr>
            <p:grpSpPr>
              <a:xfrm>
                <a:off x="1643042" y="5214950"/>
                <a:ext cx="285752" cy="285752"/>
                <a:chOff x="1643042" y="5214950"/>
                <a:chExt cx="285752" cy="285752"/>
              </a:xfrm>
            </p:grpSpPr>
            <p:cxnSp>
              <p:nvCxnSpPr>
                <p:cNvPr id="27" name="Přímá spojovací čára 26"/>
                <p:cNvCxnSpPr/>
                <p:nvPr/>
              </p:nvCxnSpPr>
              <p:spPr>
                <a:xfrm rot="10800000">
                  <a:off x="1643042" y="5357826"/>
                  <a:ext cx="285752" cy="2"/>
                </a:xfrm>
                <a:prstGeom prst="line">
                  <a:avLst/>
                </a:prstGeom>
                <a:ln w="19050">
                  <a:solidFill>
                    <a:srgbClr val="DD05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ovací čára 27"/>
                <p:cNvCxnSpPr/>
                <p:nvPr/>
              </p:nvCxnSpPr>
              <p:spPr>
                <a:xfrm rot="5400000">
                  <a:off x="1643043" y="5357825"/>
                  <a:ext cx="285752" cy="2"/>
                </a:xfrm>
                <a:prstGeom prst="line">
                  <a:avLst/>
                </a:prstGeom>
                <a:ln w="19050">
                  <a:solidFill>
                    <a:srgbClr val="002E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ovéPole 23"/>
            <p:cNvSpPr txBox="1"/>
            <p:nvPr/>
          </p:nvSpPr>
          <p:spPr>
            <a:xfrm>
              <a:off x="1785918" y="5143512"/>
              <a:ext cx="1285884" cy="46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cs-CZ" sz="1540" b="1" dirty="0">
                  <a:solidFill>
                    <a:srgbClr val="DD052A"/>
                  </a:solidFill>
                  <a:latin typeface="Arial" pitchFamily="34" charset="0"/>
                  <a:cs typeface="Arial" pitchFamily="34" charset="0"/>
                </a:rPr>
                <a:t>Spojujeme </a:t>
              </a:r>
            </a:p>
            <a:p>
              <a:pPr>
                <a:lnSpc>
                  <a:spcPts val="2240"/>
                </a:lnSpc>
              </a:pPr>
              <a:r>
                <a:rPr lang="cs-CZ" sz="1540" b="1" dirty="0">
                  <a:solidFill>
                    <a:srgbClr val="002E60"/>
                  </a:solidFill>
                  <a:latin typeface="Arial" pitchFamily="34" charset="0"/>
                  <a:cs typeface="Arial" pitchFamily="34" charset="0"/>
                </a:rPr>
                <a:t>a podporujeme</a:t>
              </a:r>
            </a:p>
          </p:txBody>
        </p:sp>
      </p:grpSp>
      <p:sp>
        <p:nvSpPr>
          <p:cNvPr id="13" name="Podnadpis 2"/>
          <p:cNvSpPr txBox="1">
            <a:spLocks/>
          </p:cNvSpPr>
          <p:nvPr/>
        </p:nvSpPr>
        <p:spPr>
          <a:xfrm>
            <a:off x="3476400" y="2106921"/>
            <a:ext cx="13203547" cy="590077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defRPr/>
            </a:pPr>
            <a:r>
              <a:rPr lang="cs-CZ" sz="2240" b="1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Adam </a:t>
            </a:r>
            <a:r>
              <a:rPr lang="cs-CZ" sz="2240" b="1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Joura</a:t>
            </a:r>
          </a:p>
          <a:p>
            <a:pPr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mobil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+420 606 613 378</a:t>
            </a:r>
          </a:p>
          <a:p>
            <a:pPr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adam.joura@czechinvest.org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240" spc="56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defRPr/>
            </a:pPr>
            <a:endParaRPr lang="cs-CZ" sz="2240" spc="56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defRPr/>
            </a:pPr>
            <a:r>
              <a:rPr lang="cs-CZ" sz="2240" b="1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Regionální </a:t>
            </a:r>
            <a:r>
              <a:rPr lang="cs-CZ" sz="2240" b="1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kancelář agentury</a:t>
            </a:r>
            <a:br>
              <a:rPr lang="cs-CZ" sz="2240" b="1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240" b="1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CzechInvest </a:t>
            </a:r>
            <a:r>
              <a:rPr lang="cs-CZ" sz="2240" b="1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 Kraj Vysočina</a:t>
            </a:r>
          </a:p>
          <a:p>
            <a:pPr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Komenského 31, 586 01 Jihlava</a:t>
            </a:r>
          </a:p>
          <a:p>
            <a:pPr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tel.: +420 296 342 993, 994, 995</a:t>
            </a:r>
          </a:p>
          <a:p>
            <a:pPr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jihlava@czechinvest.org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240" spc="56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defRPr/>
            </a:pPr>
            <a:endParaRPr lang="cs-CZ" sz="2240" spc="56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www.czechinvest.org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2240" spc="56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defRPr/>
            </a:pPr>
            <a:endParaRPr lang="cs-CZ" sz="2240" spc="56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5029" y="872812"/>
            <a:ext cx="8403771" cy="7599217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4019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Přímá spojnice 12"/>
          <p:cNvCxnSpPr/>
          <p:nvPr/>
        </p:nvCxnSpPr>
        <p:spPr>
          <a:xfrm flipH="1">
            <a:off x="8534401" y="2813685"/>
            <a:ext cx="1" cy="3973830"/>
          </a:xfrm>
          <a:prstGeom prst="line">
            <a:avLst/>
          </a:prstGeom>
          <a:ln w="19050" cap="rnd" cmpd="sng">
            <a:gradFill flip="none" rotWithShape="1">
              <a:gsLst>
                <a:gs pos="0">
                  <a:srgbClr val="C00000">
                    <a:alpha val="75000"/>
                  </a:srgbClr>
                </a:gs>
                <a:gs pos="39000">
                  <a:srgbClr val="CC0000">
                    <a:alpha val="65000"/>
                  </a:srgbClr>
                </a:gs>
                <a:gs pos="52188">
                  <a:schemeClr val="accent1"/>
                </a:gs>
                <a:gs pos="67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75000"/>
                    <a:alpha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rou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2176661" y="3443306"/>
            <a:ext cx="63577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400" dirty="0">
                <a:solidFill>
                  <a:schemeClr val="accent5">
                    <a:lumMod val="50000"/>
                  </a:schemeClr>
                </a:solidFill>
              </a:rPr>
              <a:t>Děkuji za pozornost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681" y="2813686"/>
            <a:ext cx="3880029" cy="388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" y="0"/>
            <a:ext cx="3259742" cy="960120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-8206" y="11452"/>
            <a:ext cx="3243222" cy="9601200"/>
          </a:xfrm>
          <a:prstGeom prst="rect">
            <a:avLst/>
          </a:prstGeom>
          <a:solidFill>
            <a:srgbClr val="002E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64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61716" y="1887201"/>
            <a:ext cx="3200378" cy="300039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672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I.</a:t>
            </a:r>
          </a:p>
        </p:txBody>
      </p:sp>
      <p:grpSp>
        <p:nvGrpSpPr>
          <p:cNvPr id="2" name="Skupina 21"/>
          <p:cNvGrpSpPr/>
          <p:nvPr/>
        </p:nvGrpSpPr>
        <p:grpSpPr>
          <a:xfrm>
            <a:off x="2819197" y="8472029"/>
            <a:ext cx="2613646" cy="900086"/>
            <a:chOff x="1204912" y="5086351"/>
            <a:chExt cx="1866890" cy="642919"/>
          </a:xfrm>
        </p:grpSpPr>
        <p:grpSp>
          <p:nvGrpSpPr>
            <p:cNvPr id="3" name="Skupina 3"/>
            <p:cNvGrpSpPr/>
            <p:nvPr/>
          </p:nvGrpSpPr>
          <p:grpSpPr>
            <a:xfrm>
              <a:off x="1204912" y="5086351"/>
              <a:ext cx="642919" cy="642919"/>
              <a:chOff x="1490641" y="5067311"/>
              <a:chExt cx="600082" cy="600082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1490641" y="5067311"/>
                <a:ext cx="600082" cy="600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964" dirty="0">
                  <a:solidFill>
                    <a:srgbClr val="E6E6E6"/>
                  </a:solidFill>
                </a:endParaRPr>
              </a:p>
            </p:txBody>
          </p:sp>
          <p:grpSp>
            <p:nvGrpSpPr>
              <p:cNvPr id="4" name="Skupina 32"/>
              <p:cNvGrpSpPr/>
              <p:nvPr/>
            </p:nvGrpSpPr>
            <p:grpSpPr>
              <a:xfrm>
                <a:off x="1643042" y="5214950"/>
                <a:ext cx="285752" cy="285752"/>
                <a:chOff x="1643042" y="5214950"/>
                <a:chExt cx="285752" cy="285752"/>
              </a:xfrm>
            </p:grpSpPr>
            <p:cxnSp>
              <p:nvCxnSpPr>
                <p:cNvPr id="27" name="Přímá spojovací čára 26"/>
                <p:cNvCxnSpPr/>
                <p:nvPr/>
              </p:nvCxnSpPr>
              <p:spPr>
                <a:xfrm rot="10800000">
                  <a:off x="1643042" y="5357826"/>
                  <a:ext cx="285752" cy="2"/>
                </a:xfrm>
                <a:prstGeom prst="line">
                  <a:avLst/>
                </a:prstGeom>
                <a:ln w="19050">
                  <a:solidFill>
                    <a:srgbClr val="DD05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ovací čára 27"/>
                <p:cNvCxnSpPr/>
                <p:nvPr/>
              </p:nvCxnSpPr>
              <p:spPr>
                <a:xfrm rot="5400000">
                  <a:off x="1643043" y="5357825"/>
                  <a:ext cx="285752" cy="2"/>
                </a:xfrm>
                <a:prstGeom prst="line">
                  <a:avLst/>
                </a:prstGeom>
                <a:ln w="19050">
                  <a:solidFill>
                    <a:srgbClr val="002E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ovéPole 23"/>
            <p:cNvSpPr txBox="1"/>
            <p:nvPr/>
          </p:nvSpPr>
          <p:spPr>
            <a:xfrm>
              <a:off x="1785918" y="5143512"/>
              <a:ext cx="1285884" cy="46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cs-CZ" sz="1540" b="1" dirty="0">
                  <a:solidFill>
                    <a:srgbClr val="DD052A"/>
                  </a:solidFill>
                  <a:latin typeface="Arial" pitchFamily="34" charset="0"/>
                  <a:cs typeface="Arial" pitchFamily="34" charset="0"/>
                </a:rPr>
                <a:t>Spojujeme </a:t>
              </a:r>
            </a:p>
            <a:p>
              <a:pPr>
                <a:lnSpc>
                  <a:spcPts val="2240"/>
                </a:lnSpc>
              </a:pPr>
              <a:r>
                <a:rPr lang="cs-CZ" sz="1540" b="1" dirty="0">
                  <a:solidFill>
                    <a:srgbClr val="002E60"/>
                  </a:solidFill>
                  <a:latin typeface="Arial" pitchFamily="34" charset="0"/>
                  <a:cs typeface="Arial" pitchFamily="34" charset="0"/>
                </a:rPr>
                <a:t>a podporujeme</a:t>
              </a:r>
            </a:p>
          </p:txBody>
        </p:sp>
      </p:grpSp>
      <p:sp>
        <p:nvSpPr>
          <p:cNvPr id="29" name="Zástupný symbol pro nadpis 1"/>
          <p:cNvSpPr txBox="1">
            <a:spLocks/>
          </p:cNvSpPr>
          <p:nvPr/>
        </p:nvSpPr>
        <p:spPr>
          <a:xfrm>
            <a:off x="3608684" y="1700191"/>
            <a:ext cx="774843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4480" b="1" dirty="0" smtClean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Služby regionálních kanceláří agentury CzechInvest</a:t>
            </a:r>
            <a:endParaRPr lang="cs-CZ" sz="4480" b="1" dirty="0">
              <a:solidFill>
                <a:srgbClr val="DD052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7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vnoramenný trojúhelník 4"/>
          <p:cNvSpPr/>
          <p:nvPr/>
        </p:nvSpPr>
        <p:spPr>
          <a:xfrm>
            <a:off x="7713963" y="1183836"/>
            <a:ext cx="2310847" cy="582349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Skupina 5"/>
          <p:cNvGrpSpPr/>
          <p:nvPr/>
        </p:nvGrpSpPr>
        <p:grpSpPr>
          <a:xfrm>
            <a:off x="7246506" y="1766757"/>
            <a:ext cx="1502051" cy="1035035"/>
            <a:chOff x="1155423" y="582918"/>
            <a:chExt cx="1502051" cy="1035035"/>
          </a:xfrm>
        </p:grpSpPr>
        <p:sp>
          <p:nvSpPr>
            <p:cNvPr id="16" name="Zaoblený obdélník 15"/>
            <p:cNvSpPr/>
            <p:nvPr/>
          </p:nvSpPr>
          <p:spPr>
            <a:xfrm>
              <a:off x="1155423" y="582918"/>
              <a:ext cx="1502051" cy="103503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Zaoblený obdélník 5"/>
            <p:cNvSpPr/>
            <p:nvPr/>
          </p:nvSpPr>
          <p:spPr>
            <a:xfrm>
              <a:off x="1205949" y="633444"/>
              <a:ext cx="1400999" cy="93398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700" dirty="0"/>
                <a:t>Zájem regionu o podnikatele</a:t>
              </a: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7246506" y="3008575"/>
            <a:ext cx="1502051" cy="1035035"/>
            <a:chOff x="1155423" y="1824736"/>
            <a:chExt cx="1502051" cy="1035035"/>
          </a:xfrm>
        </p:grpSpPr>
        <p:sp>
          <p:nvSpPr>
            <p:cNvPr id="14" name="Zaoblený obdélník 13"/>
            <p:cNvSpPr/>
            <p:nvPr/>
          </p:nvSpPr>
          <p:spPr>
            <a:xfrm>
              <a:off x="1155423" y="1824736"/>
              <a:ext cx="1502051" cy="103503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aoblený obdélník 7"/>
            <p:cNvSpPr/>
            <p:nvPr/>
          </p:nvSpPr>
          <p:spPr>
            <a:xfrm>
              <a:off x="1205949" y="1875262"/>
              <a:ext cx="1400999" cy="933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700" dirty="0"/>
                <a:t>Kvalifikovaná pracovní síla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7246506" y="4327529"/>
            <a:ext cx="1502051" cy="1035035"/>
            <a:chOff x="1155423" y="3143690"/>
            <a:chExt cx="1502051" cy="1035035"/>
          </a:xfrm>
        </p:grpSpPr>
        <p:sp>
          <p:nvSpPr>
            <p:cNvPr id="12" name="Zaoblený obdélník 11"/>
            <p:cNvSpPr/>
            <p:nvPr/>
          </p:nvSpPr>
          <p:spPr>
            <a:xfrm>
              <a:off x="1155423" y="3143690"/>
              <a:ext cx="1502051" cy="103503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Zaoblený obdélník 9"/>
            <p:cNvSpPr/>
            <p:nvPr/>
          </p:nvSpPr>
          <p:spPr>
            <a:xfrm>
              <a:off x="1205949" y="3194216"/>
              <a:ext cx="1400999" cy="933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700" dirty="0"/>
                <a:t>Sociální infrastruktura</a:t>
              </a: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7246506" y="5743934"/>
            <a:ext cx="1502051" cy="1035035"/>
            <a:chOff x="1155423" y="4560095"/>
            <a:chExt cx="1502051" cy="1035035"/>
          </a:xfrm>
        </p:grpSpPr>
        <p:sp>
          <p:nvSpPr>
            <p:cNvPr id="10" name="Zaoblený obdélník 9"/>
            <p:cNvSpPr/>
            <p:nvPr/>
          </p:nvSpPr>
          <p:spPr>
            <a:xfrm>
              <a:off x="1155423" y="4560095"/>
              <a:ext cx="1502051" cy="103503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Zaoblený obdélník 11"/>
            <p:cNvSpPr/>
            <p:nvPr/>
          </p:nvSpPr>
          <p:spPr>
            <a:xfrm>
              <a:off x="1205949" y="4610621"/>
              <a:ext cx="1400999" cy="933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700" dirty="0"/>
                <a:t>Technická infrastruktura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4435399" y="2411328"/>
            <a:ext cx="2340000" cy="3600000"/>
            <a:chOff x="1155423" y="582918"/>
            <a:chExt cx="1502051" cy="1035035"/>
          </a:xfrm>
          <a:solidFill>
            <a:schemeClr val="bg1"/>
          </a:solidFill>
        </p:grpSpPr>
        <p:sp>
          <p:nvSpPr>
            <p:cNvPr id="20" name="Zaoblený obdélník 19"/>
            <p:cNvSpPr/>
            <p:nvPr/>
          </p:nvSpPr>
          <p:spPr>
            <a:xfrm>
              <a:off x="1155423" y="582918"/>
              <a:ext cx="1502051" cy="1035035"/>
            </a:xfrm>
            <a:prstGeom prst="round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Zaoblený obdélník 5"/>
            <p:cNvSpPr/>
            <p:nvPr/>
          </p:nvSpPr>
          <p:spPr>
            <a:xfrm>
              <a:off x="1255689" y="660180"/>
              <a:ext cx="1270966" cy="879780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700" b="1" dirty="0">
                  <a:solidFill>
                    <a:schemeClr val="tx1"/>
                  </a:solidFill>
                </a:rPr>
                <a:t/>
              </a:r>
              <a:br>
                <a:rPr lang="cs-CZ" sz="1700" b="1" dirty="0">
                  <a:solidFill>
                    <a:schemeClr val="tx1"/>
                  </a:solidFill>
                </a:rPr>
              </a:br>
              <a:r>
                <a:rPr lang="cs-CZ" sz="1700" b="1" dirty="0">
                  <a:solidFill>
                    <a:schemeClr val="tx1"/>
                  </a:solidFill>
                </a:rPr>
                <a:t>NABÍDKA PODNIKATELSKÉHO </a:t>
              </a:r>
              <a:r>
                <a:rPr lang="cs-CZ" sz="1700" b="1" dirty="0" smtClean="0">
                  <a:solidFill>
                    <a:schemeClr val="tx1"/>
                  </a:solidFill>
                </a:rPr>
                <a:t>PROSTŘEDÍ</a:t>
              </a:r>
              <a:endParaRPr lang="cs-CZ" sz="1700" b="1" dirty="0">
                <a:solidFill>
                  <a:schemeClr val="tx1"/>
                </a:solidFill>
              </a:endParaRP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7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8" name="Přímá spojnice 27"/>
          <p:cNvCxnSpPr/>
          <p:nvPr/>
        </p:nvCxnSpPr>
        <p:spPr>
          <a:xfrm>
            <a:off x="8869112" y="122304"/>
            <a:ext cx="72571" cy="933126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Šipka doleva 28"/>
          <p:cNvSpPr/>
          <p:nvPr/>
        </p:nvSpPr>
        <p:spPr>
          <a:xfrm>
            <a:off x="6247345" y="367169"/>
            <a:ext cx="2520000" cy="740229"/>
          </a:xfrm>
          <a:prstGeom prst="lef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PreCare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2" name="Šipka doleva 31"/>
          <p:cNvSpPr/>
          <p:nvPr/>
        </p:nvSpPr>
        <p:spPr>
          <a:xfrm flipH="1">
            <a:off x="8983525" y="359914"/>
            <a:ext cx="2520000" cy="740229"/>
          </a:xfrm>
          <a:prstGeom prst="leftArrow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Care &amp; AfterCare</a:t>
            </a:r>
          </a:p>
        </p:txBody>
      </p:sp>
      <p:grpSp>
        <p:nvGrpSpPr>
          <p:cNvPr id="36" name="Skupina 35"/>
          <p:cNvGrpSpPr/>
          <p:nvPr/>
        </p:nvGrpSpPr>
        <p:grpSpPr>
          <a:xfrm>
            <a:off x="10772745" y="2411328"/>
            <a:ext cx="2340000" cy="3600000"/>
            <a:chOff x="1155423" y="582918"/>
            <a:chExt cx="1502051" cy="1035035"/>
          </a:xfrm>
          <a:solidFill>
            <a:schemeClr val="bg1"/>
          </a:solidFill>
        </p:grpSpPr>
        <p:sp>
          <p:nvSpPr>
            <p:cNvPr id="37" name="Zaoblený obdélník 36"/>
            <p:cNvSpPr/>
            <p:nvPr/>
          </p:nvSpPr>
          <p:spPr>
            <a:xfrm>
              <a:off x="1155423" y="582918"/>
              <a:ext cx="1502051" cy="1035035"/>
            </a:xfrm>
            <a:prstGeom prst="roundRect">
              <a:avLst/>
            </a:prstGeom>
            <a:grpFill/>
            <a:ln w="571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Zaoblený obdélník 5"/>
            <p:cNvSpPr/>
            <p:nvPr/>
          </p:nvSpPr>
          <p:spPr>
            <a:xfrm>
              <a:off x="1275585" y="651268"/>
              <a:ext cx="1270966" cy="879780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700" b="1" dirty="0">
                  <a:solidFill>
                    <a:schemeClr val="tx1"/>
                  </a:solidFill>
                </a:rPr>
                <a:t>POPTÁVKA</a:t>
              </a:r>
              <a:br>
                <a:rPr lang="cs-CZ" sz="1700" b="1" dirty="0">
                  <a:solidFill>
                    <a:schemeClr val="tx1"/>
                  </a:solidFill>
                </a:rPr>
              </a:br>
              <a:r>
                <a:rPr lang="cs-CZ" sz="1700" b="1" dirty="0">
                  <a:solidFill>
                    <a:schemeClr val="tx1"/>
                  </a:solidFill>
                </a:rPr>
                <a:t>PODNIKATELE </a:t>
              </a:r>
            </a:p>
          </p:txBody>
        </p:sp>
      </p:grpSp>
      <p:sp>
        <p:nvSpPr>
          <p:cNvPr id="39" name="TextovéPole 38"/>
          <p:cNvSpPr txBox="1"/>
          <p:nvPr/>
        </p:nvSpPr>
        <p:spPr>
          <a:xfrm>
            <a:off x="9289612" y="7250590"/>
            <a:ext cx="7572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cíl: </a:t>
            </a:r>
            <a:r>
              <a:rPr lang="cs-CZ" sz="2000" dirty="0"/>
              <a:t>realizace podnikatelských </a:t>
            </a:r>
            <a:r>
              <a:rPr lang="cs-CZ" sz="2000" dirty="0" smtClean="0"/>
              <a:t>činností s </a:t>
            </a:r>
            <a:r>
              <a:rPr lang="cs-CZ" sz="2000" dirty="0"/>
              <a:t>vysokou přidanou hodnotou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klient:</a:t>
            </a:r>
            <a:r>
              <a:rPr lang="cs-CZ" sz="2000" dirty="0"/>
              <a:t> podnikatel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co děláme</a:t>
            </a:r>
            <a:r>
              <a:rPr lang="cs-CZ" sz="2000" b="1" dirty="0" smtClean="0"/>
              <a:t>:</a:t>
            </a:r>
            <a:r>
              <a:rPr lang="cs-CZ" sz="2000" dirty="0" smtClean="0"/>
              <a:t> </a:t>
            </a:r>
            <a:r>
              <a:rPr lang="cs-CZ" sz="2000" dirty="0"/>
              <a:t>akvizice klientů služeb a programů CI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394847" y="7212280"/>
            <a:ext cx="7283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cíl: </a:t>
            </a:r>
            <a:r>
              <a:rPr lang="cs-CZ" sz="2000" dirty="0"/>
              <a:t>zdokonalení podnikatelského prostředí napříč kraji ČR</a:t>
            </a:r>
            <a:endParaRPr lang="cs-CZ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klient/partner:</a:t>
            </a:r>
            <a:r>
              <a:rPr lang="cs-CZ" sz="2000" dirty="0"/>
              <a:t> ÚSC, podpůrné instituce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co děláme:</a:t>
            </a:r>
            <a:r>
              <a:rPr lang="cs-CZ" sz="2000" dirty="0"/>
              <a:t> </a:t>
            </a:r>
            <a:r>
              <a:rPr lang="cs-CZ" sz="2000" dirty="0" smtClean="0"/>
              <a:t>asistence </a:t>
            </a:r>
            <a:r>
              <a:rPr lang="cs-CZ" sz="2000" dirty="0"/>
              <a:t>při harmonizaci </a:t>
            </a:r>
            <a:r>
              <a:rPr lang="cs-CZ" sz="2000" dirty="0" smtClean="0"/>
              <a:t>podnikatelského </a:t>
            </a:r>
            <a:r>
              <a:rPr lang="cs-CZ" sz="2000" dirty="0"/>
              <a:t>prostředí</a:t>
            </a:r>
          </a:p>
        </p:txBody>
      </p:sp>
    </p:spTree>
    <p:extLst>
      <p:ext uri="{BB962C8B-B14F-4D97-AF65-F5344CB8AC3E}">
        <p14:creationId xmlns:p14="http://schemas.microsoft.com/office/powerpoint/2010/main" val="4215973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/>
        </p:nvGrpSpPr>
        <p:grpSpPr>
          <a:xfrm>
            <a:off x="8481314" y="2360315"/>
            <a:ext cx="1502051" cy="4961688"/>
            <a:chOff x="1155423" y="582918"/>
            <a:chExt cx="1502051" cy="1035035"/>
          </a:xfrm>
          <a:solidFill>
            <a:schemeClr val="bg1"/>
          </a:solidFill>
        </p:grpSpPr>
        <p:sp>
          <p:nvSpPr>
            <p:cNvPr id="23" name="Zaoblený obdélník 22"/>
            <p:cNvSpPr/>
            <p:nvPr/>
          </p:nvSpPr>
          <p:spPr>
            <a:xfrm>
              <a:off x="1155423" y="582918"/>
              <a:ext cx="1502051" cy="1035035"/>
            </a:xfrm>
            <a:prstGeom prst="round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Zaoblený obdélník 5"/>
            <p:cNvSpPr/>
            <p:nvPr/>
          </p:nvSpPr>
          <p:spPr>
            <a:xfrm>
              <a:off x="1205949" y="633444"/>
              <a:ext cx="1400999" cy="933983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700" b="1" dirty="0">
                  <a:solidFill>
                    <a:schemeClr val="tx1"/>
                  </a:solidFill>
                </a:rPr>
                <a:t/>
              </a:r>
              <a:br>
                <a:rPr lang="cs-CZ" sz="1700" b="1" dirty="0">
                  <a:solidFill>
                    <a:schemeClr val="tx1"/>
                  </a:solidFill>
                </a:rPr>
              </a:br>
              <a:r>
                <a:rPr lang="cs-CZ" sz="1700" b="1" dirty="0">
                  <a:solidFill>
                    <a:schemeClr val="tx1"/>
                  </a:solidFill>
                </a:rPr>
                <a:t/>
              </a:r>
              <a:br>
                <a:rPr lang="cs-CZ" sz="1700" b="1" dirty="0">
                  <a:solidFill>
                    <a:schemeClr val="tx1"/>
                  </a:solidFill>
                </a:rPr>
              </a:br>
              <a:r>
                <a:rPr lang="cs-CZ" sz="1700" b="1" dirty="0">
                  <a:solidFill>
                    <a:schemeClr val="tx1"/>
                  </a:solidFill>
                </a:rPr>
                <a:t/>
              </a:r>
              <a:br>
                <a:rPr lang="cs-CZ" sz="1700" b="1" dirty="0">
                  <a:solidFill>
                    <a:schemeClr val="tx1"/>
                  </a:solidFill>
                </a:rPr>
              </a:br>
              <a:r>
                <a:rPr lang="cs-CZ" sz="1700" b="1" dirty="0" smtClean="0">
                  <a:solidFill>
                    <a:schemeClr val="tx1"/>
                  </a:solidFill>
                </a:rPr>
                <a:t>KONZULTACE POTŘEB, ZJIŠTĚNÍ STAVU </a:t>
              </a:r>
              <a:r>
                <a:rPr lang="cs-CZ" sz="1700" b="1" dirty="0">
                  <a:solidFill>
                    <a:schemeClr val="tx1"/>
                  </a:solidFill>
                </a:rPr>
                <a:t>A NABÍDKA ŘEŠENÍ</a:t>
              </a: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700" b="1" dirty="0">
                <a:solidFill>
                  <a:schemeClr val="tx1"/>
                </a:solidFill>
              </a:endParaRP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200" b="1" dirty="0">
                  <a:solidFill>
                    <a:srgbClr val="FF0000"/>
                  </a:solidFill>
                </a:rPr>
                <a:t>ÚSC</a:t>
              </a:r>
              <a:r>
                <a:rPr lang="cs-CZ" sz="3200" b="1" dirty="0">
                  <a:solidFill>
                    <a:schemeClr val="tx1"/>
                  </a:solidFill>
                </a:rPr>
                <a:t/>
              </a:r>
              <a:br>
                <a:rPr lang="cs-CZ" sz="3200" b="1" dirty="0">
                  <a:solidFill>
                    <a:schemeClr val="tx1"/>
                  </a:solidFill>
                </a:rPr>
              </a:br>
              <a:r>
                <a:rPr lang="cs-CZ" sz="3200" b="1" dirty="0">
                  <a:solidFill>
                    <a:schemeClr val="accent6">
                      <a:lumMod val="75000"/>
                    </a:schemeClr>
                  </a:solidFill>
                </a:rPr>
                <a:t>Š</a:t>
              </a:r>
              <a:r>
                <a:rPr lang="cs-CZ" sz="3200" b="1" dirty="0">
                  <a:solidFill>
                    <a:schemeClr val="tx1"/>
                  </a:solidFill>
                </a:rPr>
                <a:t/>
              </a:r>
              <a:br>
                <a:rPr lang="cs-CZ" sz="3200" b="1" dirty="0">
                  <a:solidFill>
                    <a:schemeClr val="tx1"/>
                  </a:solidFill>
                </a:rPr>
              </a:br>
              <a:r>
                <a:rPr lang="cs-CZ" sz="3200" b="1" dirty="0">
                  <a:solidFill>
                    <a:srgbClr val="7030A0"/>
                  </a:solidFill>
                </a:rPr>
                <a:t>INST</a:t>
              </a:r>
              <a:br>
                <a:rPr lang="cs-CZ" sz="3200" b="1" dirty="0">
                  <a:solidFill>
                    <a:srgbClr val="7030A0"/>
                  </a:solidFill>
                </a:rPr>
              </a:br>
              <a:r>
                <a:rPr lang="cs-CZ" sz="3200" b="1" dirty="0">
                  <a:solidFill>
                    <a:srgbClr val="0070C0"/>
                  </a:solidFill>
                </a:rPr>
                <a:t>P</a:t>
              </a:r>
            </a:p>
          </p:txBody>
        </p:sp>
      </p:grpSp>
      <p:pic>
        <p:nvPicPr>
          <p:cNvPr id="26" name="Obrázek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869" y="2656664"/>
            <a:ext cx="918195" cy="517250"/>
          </a:xfrm>
          <a:prstGeom prst="rect">
            <a:avLst/>
          </a:prstGeom>
        </p:spPr>
      </p:pic>
      <p:sp>
        <p:nvSpPr>
          <p:cNvPr id="35" name="TextovéPole 34"/>
          <p:cNvSpPr txBox="1"/>
          <p:nvPr/>
        </p:nvSpPr>
        <p:spPr>
          <a:xfrm>
            <a:off x="9282939" y="7875904"/>
            <a:ext cx="4097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smtClean="0"/>
              <a:t>Legenda: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ÚSC </a:t>
            </a:r>
            <a:r>
              <a:rPr lang="cs-CZ" sz="1800" b="1" dirty="0">
                <a:solidFill>
                  <a:srgbClr val="FF0000"/>
                </a:solidFill>
              </a:rPr>
              <a:t>– územně samosprávný celek	</a:t>
            </a:r>
            <a:r>
              <a:rPr lang="cs-CZ" sz="1800" b="1" dirty="0" smtClean="0">
                <a:solidFill>
                  <a:srgbClr val="FF0000"/>
                </a:solidFill>
              </a:rPr>
              <a:t/>
            </a:r>
            <a:br>
              <a:rPr lang="cs-CZ" sz="1800" b="1" dirty="0" smtClean="0">
                <a:solidFill>
                  <a:srgbClr val="FF0000"/>
                </a:solidFill>
              </a:rPr>
            </a:br>
            <a:r>
              <a:rPr lang="cs-CZ" sz="1800" b="1" dirty="0" smtClean="0">
                <a:solidFill>
                  <a:schemeClr val="accent6">
                    <a:lumMod val="75000"/>
                  </a:schemeClr>
                </a:solidFill>
              </a:rPr>
              <a:t>Š 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– školy</a:t>
            </a:r>
          </a:p>
          <a:p>
            <a:r>
              <a:rPr lang="cs-CZ" sz="1800" b="1" dirty="0">
                <a:solidFill>
                  <a:srgbClr val="7030A0"/>
                </a:solidFill>
              </a:rPr>
              <a:t>INST – podpůrné instituce a </a:t>
            </a:r>
            <a:r>
              <a:rPr lang="cs-CZ" sz="1800" b="1" dirty="0" smtClean="0">
                <a:solidFill>
                  <a:srgbClr val="7030A0"/>
                </a:solidFill>
              </a:rPr>
              <a:t>organizace</a:t>
            </a:r>
            <a:r>
              <a:rPr lang="cs-CZ" sz="1800" b="1" dirty="0" smtClean="0">
                <a:solidFill>
                  <a:srgbClr val="0070C0"/>
                </a:solidFill>
              </a:rPr>
              <a:t/>
            </a:r>
            <a:br>
              <a:rPr lang="cs-CZ" sz="1800" b="1" dirty="0" smtClean="0">
                <a:solidFill>
                  <a:srgbClr val="0070C0"/>
                </a:solidFill>
              </a:rPr>
            </a:br>
            <a:r>
              <a:rPr lang="cs-CZ" sz="1800" b="1" dirty="0" smtClean="0">
                <a:solidFill>
                  <a:srgbClr val="0070C0"/>
                </a:solidFill>
              </a:rPr>
              <a:t>P </a:t>
            </a:r>
            <a:r>
              <a:rPr lang="cs-CZ" sz="1800" b="1" dirty="0">
                <a:solidFill>
                  <a:srgbClr val="0070C0"/>
                </a:solidFill>
              </a:rPr>
              <a:t>– ostatní partneři (podniky)</a:t>
            </a:r>
            <a:endParaRPr lang="cs-CZ" sz="1800" dirty="0"/>
          </a:p>
        </p:txBody>
      </p:sp>
      <p:sp>
        <p:nvSpPr>
          <p:cNvPr id="47" name="Rovnoramenný trojúhelník 46"/>
          <p:cNvSpPr/>
          <p:nvPr/>
        </p:nvSpPr>
        <p:spPr>
          <a:xfrm>
            <a:off x="12257225" y="1793436"/>
            <a:ext cx="2310847" cy="582349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8" name="Skupina 47"/>
          <p:cNvGrpSpPr/>
          <p:nvPr/>
        </p:nvGrpSpPr>
        <p:grpSpPr>
          <a:xfrm>
            <a:off x="11789768" y="2376357"/>
            <a:ext cx="1502051" cy="1035035"/>
            <a:chOff x="1155423" y="582918"/>
            <a:chExt cx="1502051" cy="1035035"/>
          </a:xfrm>
        </p:grpSpPr>
        <p:sp>
          <p:nvSpPr>
            <p:cNvPr id="49" name="Zaoblený obdélník 48"/>
            <p:cNvSpPr/>
            <p:nvPr/>
          </p:nvSpPr>
          <p:spPr>
            <a:xfrm>
              <a:off x="1155423" y="582918"/>
              <a:ext cx="1502051" cy="103503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Zaoblený obdélník 5"/>
            <p:cNvSpPr/>
            <p:nvPr/>
          </p:nvSpPr>
          <p:spPr>
            <a:xfrm>
              <a:off x="1205949" y="633444"/>
              <a:ext cx="1400999" cy="933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700" dirty="0"/>
                <a:t>Zájem regionu o podnikatele</a:t>
              </a: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11789768" y="3618175"/>
            <a:ext cx="1502051" cy="1035035"/>
            <a:chOff x="1155423" y="1824736"/>
            <a:chExt cx="1502051" cy="1035035"/>
          </a:xfrm>
        </p:grpSpPr>
        <p:sp>
          <p:nvSpPr>
            <p:cNvPr id="52" name="Zaoblený obdélník 51"/>
            <p:cNvSpPr/>
            <p:nvPr/>
          </p:nvSpPr>
          <p:spPr>
            <a:xfrm>
              <a:off x="1155423" y="1824736"/>
              <a:ext cx="1502051" cy="103503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Zaoblený obdélník 7"/>
            <p:cNvSpPr/>
            <p:nvPr/>
          </p:nvSpPr>
          <p:spPr>
            <a:xfrm>
              <a:off x="1205949" y="1875262"/>
              <a:ext cx="1400999" cy="933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700" dirty="0"/>
                <a:t>Kvalifikovaná pracovní síla</a:t>
              </a:r>
            </a:p>
          </p:txBody>
        </p:sp>
      </p:grpSp>
      <p:grpSp>
        <p:nvGrpSpPr>
          <p:cNvPr id="54" name="Skupina 53"/>
          <p:cNvGrpSpPr/>
          <p:nvPr/>
        </p:nvGrpSpPr>
        <p:grpSpPr>
          <a:xfrm>
            <a:off x="11789768" y="4937129"/>
            <a:ext cx="1502051" cy="1035035"/>
            <a:chOff x="1155423" y="3143690"/>
            <a:chExt cx="1502051" cy="1035035"/>
          </a:xfrm>
        </p:grpSpPr>
        <p:sp>
          <p:nvSpPr>
            <p:cNvPr id="55" name="Zaoblený obdélník 54"/>
            <p:cNvSpPr/>
            <p:nvPr/>
          </p:nvSpPr>
          <p:spPr>
            <a:xfrm>
              <a:off x="1155423" y="3143690"/>
              <a:ext cx="1502051" cy="103503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Zaoblený obdélník 9"/>
            <p:cNvSpPr/>
            <p:nvPr/>
          </p:nvSpPr>
          <p:spPr>
            <a:xfrm>
              <a:off x="1205949" y="3194216"/>
              <a:ext cx="1400999" cy="933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700" dirty="0"/>
                <a:t>Sociální infrastruktura</a:t>
              </a:r>
            </a:p>
          </p:txBody>
        </p:sp>
      </p:grpSp>
      <p:grpSp>
        <p:nvGrpSpPr>
          <p:cNvPr id="57" name="Skupina 56"/>
          <p:cNvGrpSpPr/>
          <p:nvPr/>
        </p:nvGrpSpPr>
        <p:grpSpPr>
          <a:xfrm>
            <a:off x="11789768" y="6353534"/>
            <a:ext cx="1502051" cy="1035035"/>
            <a:chOff x="1155423" y="4560095"/>
            <a:chExt cx="1502051" cy="1035035"/>
          </a:xfrm>
        </p:grpSpPr>
        <p:sp>
          <p:nvSpPr>
            <p:cNvPr id="58" name="Zaoblený obdélník 57"/>
            <p:cNvSpPr/>
            <p:nvPr/>
          </p:nvSpPr>
          <p:spPr>
            <a:xfrm>
              <a:off x="1155423" y="4560095"/>
              <a:ext cx="1502051" cy="103503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Zaoblený obdélník 11"/>
            <p:cNvSpPr/>
            <p:nvPr/>
          </p:nvSpPr>
          <p:spPr>
            <a:xfrm>
              <a:off x="1205949" y="4610621"/>
              <a:ext cx="1400999" cy="933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700" dirty="0"/>
                <a:t>Technická infrastruktura</a:t>
              </a:r>
            </a:p>
          </p:txBody>
        </p:sp>
      </p:grpSp>
      <p:cxnSp>
        <p:nvCxnSpPr>
          <p:cNvPr id="60" name="Přímá spojnice 59"/>
          <p:cNvCxnSpPr/>
          <p:nvPr/>
        </p:nvCxnSpPr>
        <p:spPr>
          <a:xfrm>
            <a:off x="13412374" y="198504"/>
            <a:ext cx="72571" cy="933126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Šipka doleva 60"/>
          <p:cNvSpPr/>
          <p:nvPr/>
        </p:nvSpPr>
        <p:spPr>
          <a:xfrm>
            <a:off x="10790607" y="786269"/>
            <a:ext cx="2520000" cy="740229"/>
          </a:xfrm>
          <a:prstGeom prst="lef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PreCare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2" name="Šipka doleva 61"/>
          <p:cNvSpPr/>
          <p:nvPr/>
        </p:nvSpPr>
        <p:spPr>
          <a:xfrm flipH="1">
            <a:off x="13526787" y="779014"/>
            <a:ext cx="2520000" cy="740229"/>
          </a:xfrm>
          <a:prstGeom prst="leftArrow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Care &amp; AfterCare</a:t>
            </a:r>
          </a:p>
        </p:txBody>
      </p:sp>
      <p:sp>
        <p:nvSpPr>
          <p:cNvPr id="63" name="Dvojitá šipka 62"/>
          <p:cNvSpPr/>
          <p:nvPr/>
        </p:nvSpPr>
        <p:spPr>
          <a:xfrm flipH="1">
            <a:off x="10204319" y="2394043"/>
            <a:ext cx="957097" cy="4961687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10195445" y="4419019"/>
            <a:ext cx="1700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Pasportizace skutečného stavu pod. prostředí</a:t>
            </a:r>
          </a:p>
        </p:txBody>
      </p:sp>
      <p:graphicFrame>
        <p:nvGraphicFramePr>
          <p:cNvPr id="65" name="Tabulka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23261"/>
              </p:ext>
            </p:extLst>
          </p:nvPr>
        </p:nvGraphicFramePr>
        <p:xfrm>
          <a:off x="1696808" y="753412"/>
          <a:ext cx="5069201" cy="7649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3314"/>
                <a:gridCol w="2398573"/>
                <a:gridCol w="827314"/>
              </a:tblGrid>
              <a:tr h="556079">
                <a:tc rowSpan="4">
                  <a:txBody>
                    <a:bodyPr/>
                    <a:lstStyle/>
                    <a:p>
                      <a:r>
                        <a:rPr lang="cs-CZ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Činnosti pro podporu zájmu </a:t>
                      </a:r>
                      <a:br>
                        <a:rPr lang="cs-CZ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investice</a:t>
                      </a:r>
                      <a:endParaRPr lang="cs-CZ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Investment</a:t>
                      </a:r>
                      <a:r>
                        <a:rPr lang="cs-CZ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Academy</a:t>
                      </a:r>
                      <a:endParaRPr lang="cs-CZ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Ú </a:t>
                      </a:r>
                      <a:r>
                        <a:rPr lang="cs-CZ" sz="2000" b="1" dirty="0" smtClean="0">
                          <a:solidFill>
                            <a:srgbClr val="7030A0"/>
                          </a:solidFill>
                        </a:rPr>
                        <a:t>I </a:t>
                      </a:r>
                      <a:endParaRPr lang="cs-CZ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079">
                <a:tc vMerge="1">
                  <a:txBody>
                    <a:bodyPr/>
                    <a:lstStyle/>
                    <a:p>
                      <a:endParaRPr lang="cs-CZ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Zpravodaj</a:t>
                      </a:r>
                      <a:endParaRPr lang="cs-CZ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Ú </a:t>
                      </a:r>
                      <a:r>
                        <a:rPr lang="cs-CZ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Š </a:t>
                      </a:r>
                      <a:r>
                        <a:rPr lang="cs-CZ" sz="1800" b="1" dirty="0" smtClean="0">
                          <a:solidFill>
                            <a:srgbClr val="7030A0"/>
                          </a:solidFill>
                        </a:rPr>
                        <a:t>I</a:t>
                      </a:r>
                      <a:endParaRPr lang="cs-CZ" sz="18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079">
                <a:tc vMerge="1">
                  <a:txBody>
                    <a:bodyPr/>
                    <a:lstStyle/>
                    <a:p>
                      <a:endParaRPr lang="cs-CZ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Investiční fórum </a:t>
                      </a:r>
                      <a:endParaRPr lang="cs-CZ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Ú </a:t>
                      </a:r>
                      <a:r>
                        <a:rPr lang="cs-CZ" sz="1800" b="1" dirty="0" smtClean="0">
                          <a:solidFill>
                            <a:srgbClr val="7030A0"/>
                          </a:solidFill>
                        </a:rPr>
                        <a:t>I</a:t>
                      </a:r>
                      <a:endParaRPr lang="cs-CZ" sz="18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079">
                <a:tc vMerge="1">
                  <a:txBody>
                    <a:bodyPr/>
                    <a:lstStyle/>
                    <a:p>
                      <a:endParaRPr lang="cs-CZ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Spolupráce při vytváření strat. dok.</a:t>
                      </a:r>
                      <a:endParaRPr lang="cs-CZ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Ú </a:t>
                      </a:r>
                      <a:r>
                        <a:rPr lang="cs-CZ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Š </a:t>
                      </a:r>
                      <a:r>
                        <a:rPr lang="cs-CZ" sz="1800" b="1" dirty="0" smtClean="0">
                          <a:solidFill>
                            <a:srgbClr val="7030A0"/>
                          </a:solidFill>
                        </a:rPr>
                        <a:t>I </a:t>
                      </a:r>
                      <a:r>
                        <a:rPr lang="cs-CZ" sz="1800" b="1" dirty="0" smtClean="0">
                          <a:solidFill>
                            <a:srgbClr val="0070C0"/>
                          </a:solidFill>
                        </a:rPr>
                        <a:t>P</a:t>
                      </a:r>
                      <a:endParaRPr lang="cs-CZ" sz="18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079">
                <a:tc rowSpan="2">
                  <a:txBody>
                    <a:bodyPr/>
                    <a:lstStyle/>
                    <a:p>
                      <a:r>
                        <a:rPr lang="cs-CZ" sz="1800" b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Činnosti </a:t>
                      </a:r>
                      <a:r>
                        <a:rPr lang="cs-CZ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 podporu KPS</a:t>
                      </a:r>
                      <a:endParaRPr lang="cs-CZ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Analýzy, doporučení</a:t>
                      </a:r>
                      <a:endParaRPr lang="cs-CZ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Ú </a:t>
                      </a:r>
                      <a:r>
                        <a:rPr lang="cs-CZ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Š </a:t>
                      </a:r>
                      <a:r>
                        <a:rPr lang="cs-CZ" sz="1800" b="1" dirty="0" smtClean="0">
                          <a:solidFill>
                            <a:srgbClr val="7030A0"/>
                          </a:solidFill>
                        </a:rPr>
                        <a:t>I </a:t>
                      </a:r>
                      <a:r>
                        <a:rPr lang="cs-CZ" sz="1800" b="1" dirty="0" smtClean="0">
                          <a:solidFill>
                            <a:srgbClr val="0070C0"/>
                          </a:solidFill>
                        </a:rPr>
                        <a:t>P</a:t>
                      </a:r>
                      <a:endParaRPr lang="cs-CZ" sz="18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079">
                <a:tc vMerge="1">
                  <a:txBody>
                    <a:bodyPr/>
                    <a:lstStyle/>
                    <a:p>
                      <a:endParaRPr lang="cs-CZ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WS pro výchovné poradce</a:t>
                      </a:r>
                      <a:endParaRPr lang="cs-CZ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Š</a:t>
                      </a:r>
                      <a:endParaRPr lang="cs-CZ" sz="18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079">
                <a:tc rowSpan="2">
                  <a:txBody>
                    <a:bodyPr/>
                    <a:lstStyle/>
                    <a:p>
                      <a:r>
                        <a:rPr lang="cs-CZ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Činnosti pro podporu budování sociální infrastruktury</a:t>
                      </a:r>
                      <a:endParaRPr lang="cs-CZ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Zpětná vazba informací od DI</a:t>
                      </a:r>
                      <a:endParaRPr lang="cs-CZ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Ú </a:t>
                      </a:r>
                      <a:r>
                        <a:rPr lang="cs-CZ" sz="1800" b="1" dirty="0" smtClean="0">
                          <a:solidFill>
                            <a:srgbClr val="7030A0"/>
                          </a:solidFill>
                        </a:rPr>
                        <a:t>I</a:t>
                      </a:r>
                      <a:endParaRPr lang="cs-CZ" sz="18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079">
                <a:tc vMerge="1">
                  <a:txBody>
                    <a:bodyPr/>
                    <a:lstStyle/>
                    <a:p>
                      <a:endParaRPr lang="cs-CZ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OneStopShop</a:t>
                      </a:r>
                      <a:r>
                        <a:rPr lang="cs-CZ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cs-CZ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8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</a:t>
                      </a:r>
                      <a:r>
                        <a:rPr lang="cs-CZ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 dotacích)</a:t>
                      </a:r>
                      <a:endParaRPr lang="cs-CZ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Ú </a:t>
                      </a:r>
                      <a:r>
                        <a:rPr lang="cs-CZ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Š </a:t>
                      </a:r>
                      <a:r>
                        <a:rPr lang="cs-CZ" sz="1800" b="1" dirty="0" smtClean="0">
                          <a:solidFill>
                            <a:srgbClr val="7030A0"/>
                          </a:solidFill>
                        </a:rPr>
                        <a:t>I</a:t>
                      </a:r>
                      <a:endParaRPr lang="cs-CZ" sz="18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079">
                <a:tc rowSpan="5">
                  <a:txBody>
                    <a:bodyPr/>
                    <a:lstStyle/>
                    <a:p>
                      <a:r>
                        <a:rPr lang="cs-CZ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Činnosti pro podporu budování technické infrastruktury</a:t>
                      </a:r>
                      <a:endParaRPr lang="cs-CZ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PPPNI</a:t>
                      </a:r>
                      <a:endParaRPr lang="cs-CZ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Ú</a:t>
                      </a:r>
                      <a:endParaRPr lang="cs-CZ" sz="18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079">
                <a:tc vMerge="1">
                  <a:txBody>
                    <a:bodyPr/>
                    <a:lstStyle/>
                    <a:p>
                      <a:endParaRPr lang="cs-CZ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PPRBF</a:t>
                      </a:r>
                      <a:endParaRPr lang="cs-CZ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Ú</a:t>
                      </a:r>
                      <a:endParaRPr lang="cs-CZ" sz="18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079">
                <a:tc vMerge="1">
                  <a:txBody>
                    <a:bodyPr/>
                    <a:lstStyle/>
                    <a:p>
                      <a:endParaRPr lang="cs-CZ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DTB PN a BF</a:t>
                      </a:r>
                      <a:endParaRPr lang="cs-CZ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Ú </a:t>
                      </a:r>
                      <a:r>
                        <a:rPr lang="cs-CZ" sz="1800" b="1" dirty="0" smtClean="0">
                          <a:solidFill>
                            <a:srgbClr val="0070C0"/>
                          </a:solidFill>
                        </a:rPr>
                        <a:t>P</a:t>
                      </a:r>
                      <a:endParaRPr lang="cs-CZ" sz="18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079">
                <a:tc vMerge="1">
                  <a:txBody>
                    <a:bodyPr/>
                    <a:lstStyle/>
                    <a:p>
                      <a:endParaRPr lang="cs-CZ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PBC projekty</a:t>
                      </a:r>
                      <a:endParaRPr lang="cs-CZ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Ú </a:t>
                      </a:r>
                      <a:r>
                        <a:rPr lang="cs-CZ" sz="1800" b="1" dirty="0" smtClean="0">
                          <a:solidFill>
                            <a:srgbClr val="0070C0"/>
                          </a:solidFill>
                        </a:rPr>
                        <a:t>P</a:t>
                      </a:r>
                      <a:endParaRPr lang="cs-CZ" sz="18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6079">
                <a:tc vMerge="1">
                  <a:txBody>
                    <a:bodyPr/>
                    <a:lstStyle/>
                    <a:p>
                      <a:endParaRPr lang="cs-CZ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OSS (např. Služby infrastruktury)</a:t>
                      </a:r>
                      <a:endParaRPr lang="cs-CZ" sz="18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rgbClr val="FF0000"/>
                          </a:solidFill>
                        </a:rPr>
                        <a:t>Ú </a:t>
                      </a:r>
                      <a:r>
                        <a:rPr lang="cs-CZ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Š </a:t>
                      </a:r>
                      <a:r>
                        <a:rPr lang="cs-CZ" sz="1800" b="1" dirty="0" smtClean="0">
                          <a:solidFill>
                            <a:srgbClr val="7030A0"/>
                          </a:solidFill>
                        </a:rPr>
                        <a:t>I </a:t>
                      </a:r>
                      <a:r>
                        <a:rPr lang="cs-CZ" sz="1800" b="1" dirty="0" smtClean="0">
                          <a:solidFill>
                            <a:srgbClr val="0070C0"/>
                          </a:solidFill>
                        </a:rPr>
                        <a:t>P</a:t>
                      </a:r>
                      <a:endParaRPr lang="cs-CZ" sz="18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8" name="Dvojitá šipka 27"/>
          <p:cNvSpPr/>
          <p:nvPr/>
        </p:nvSpPr>
        <p:spPr>
          <a:xfrm>
            <a:off x="7354520" y="2394043"/>
            <a:ext cx="873813" cy="4961687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465895" y="4431479"/>
            <a:ext cx="1700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/>
              <a:t>Nabídka sady služeb </a:t>
            </a:r>
            <a:br>
              <a:rPr lang="cs-CZ" sz="1600" b="1" dirty="0"/>
            </a:br>
            <a:r>
              <a:rPr lang="cs-CZ" sz="1600" b="1" dirty="0"/>
              <a:t>a </a:t>
            </a:r>
            <a:r>
              <a:rPr lang="cs-CZ" sz="1600" b="1" dirty="0" smtClean="0"/>
              <a:t>nástrojů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325995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vojitá šipka 17"/>
          <p:cNvSpPr/>
          <p:nvPr/>
        </p:nvSpPr>
        <p:spPr>
          <a:xfrm rot="10800000">
            <a:off x="8328334" y="2486284"/>
            <a:ext cx="873813" cy="4961687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6639309" y="2486282"/>
            <a:ext cx="1502051" cy="4961688"/>
            <a:chOff x="1155423" y="582918"/>
            <a:chExt cx="1502051" cy="1035035"/>
          </a:xfrm>
          <a:solidFill>
            <a:schemeClr val="bg1"/>
          </a:solidFill>
        </p:grpSpPr>
        <p:sp>
          <p:nvSpPr>
            <p:cNvPr id="20" name="Zaoblený obdélník 19"/>
            <p:cNvSpPr/>
            <p:nvPr/>
          </p:nvSpPr>
          <p:spPr>
            <a:xfrm>
              <a:off x="1155423" y="582918"/>
              <a:ext cx="1502051" cy="1035035"/>
            </a:xfrm>
            <a:prstGeom prst="roundRect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Zaoblený obdélník 5"/>
            <p:cNvSpPr/>
            <p:nvPr/>
          </p:nvSpPr>
          <p:spPr>
            <a:xfrm>
              <a:off x="1205949" y="633444"/>
              <a:ext cx="1400999" cy="933983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700" b="1" dirty="0">
                  <a:solidFill>
                    <a:schemeClr val="tx1"/>
                  </a:solidFill>
                </a:rPr>
                <a:t/>
              </a:r>
              <a:br>
                <a:rPr lang="cs-CZ" sz="1700" b="1" dirty="0">
                  <a:solidFill>
                    <a:schemeClr val="tx1"/>
                  </a:solidFill>
                </a:rPr>
              </a:br>
              <a:r>
                <a:rPr lang="cs-CZ" sz="1700" b="1" dirty="0">
                  <a:solidFill>
                    <a:schemeClr val="tx1"/>
                  </a:solidFill>
                </a:rPr>
                <a:t/>
              </a:r>
              <a:br>
                <a:rPr lang="cs-CZ" sz="1700" b="1" dirty="0">
                  <a:solidFill>
                    <a:schemeClr val="tx1"/>
                  </a:solidFill>
                </a:rPr>
              </a:br>
              <a:r>
                <a:rPr lang="cs-CZ" sz="1700" b="1" dirty="0">
                  <a:solidFill>
                    <a:schemeClr val="tx1"/>
                  </a:solidFill>
                </a:rPr>
                <a:t/>
              </a:r>
              <a:br>
                <a:rPr lang="cs-CZ" sz="1700" b="1" dirty="0">
                  <a:solidFill>
                    <a:schemeClr val="tx1"/>
                  </a:solidFill>
                </a:rPr>
              </a:br>
              <a:r>
                <a:rPr lang="cs-CZ" sz="1700" b="1" dirty="0">
                  <a:solidFill>
                    <a:schemeClr val="tx1"/>
                  </a:solidFill>
                </a:rPr>
                <a:t>KONZULTACE ZÁMĚRU </a:t>
              </a:r>
              <a:r>
                <a:rPr lang="cs-CZ" sz="1700" b="1" dirty="0" smtClean="0">
                  <a:solidFill>
                    <a:schemeClr val="tx1"/>
                  </a:solidFill>
                </a:rPr>
                <a:t>PODNIKATELE A NABÍDKA ŘEŠENÍ </a:t>
              </a:r>
              <a:endParaRPr lang="cs-CZ" sz="1700" b="1" dirty="0">
                <a:solidFill>
                  <a:schemeClr val="tx1"/>
                </a:solidFill>
              </a:endParaRP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700" b="1" dirty="0">
                <a:solidFill>
                  <a:schemeClr val="tx1"/>
                </a:solidFill>
              </a:endParaRPr>
            </a:p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200" b="1" dirty="0">
                  <a:solidFill>
                    <a:srgbClr val="FF0000"/>
                  </a:solidFill>
                </a:rPr>
                <a:t>ZI</a:t>
              </a:r>
              <a:r>
                <a:rPr lang="cs-CZ" sz="3200" b="1" dirty="0">
                  <a:solidFill>
                    <a:schemeClr val="tx1"/>
                  </a:solidFill>
                </a:rPr>
                <a:t/>
              </a:r>
              <a:br>
                <a:rPr lang="cs-CZ" sz="3200" b="1" dirty="0">
                  <a:solidFill>
                    <a:schemeClr val="tx1"/>
                  </a:solidFill>
                </a:rPr>
              </a:br>
              <a:r>
                <a:rPr lang="cs-CZ" sz="3200" b="1" dirty="0">
                  <a:solidFill>
                    <a:schemeClr val="accent6">
                      <a:lumMod val="75000"/>
                    </a:schemeClr>
                  </a:solidFill>
                </a:rPr>
                <a:t>SUP</a:t>
              </a:r>
              <a:r>
                <a:rPr lang="cs-CZ" sz="3200" b="1" dirty="0">
                  <a:solidFill>
                    <a:schemeClr val="tx1"/>
                  </a:solidFill>
                </a:rPr>
                <a:t/>
              </a:r>
              <a:br>
                <a:rPr lang="cs-CZ" sz="3200" b="1" dirty="0">
                  <a:solidFill>
                    <a:schemeClr val="tx1"/>
                  </a:solidFill>
                </a:rPr>
              </a:br>
              <a:r>
                <a:rPr lang="cs-CZ" sz="3200" b="1" dirty="0">
                  <a:solidFill>
                    <a:srgbClr val="7030A0"/>
                  </a:solidFill>
                </a:rPr>
                <a:t>MSP</a:t>
              </a:r>
              <a:br>
                <a:rPr lang="cs-CZ" sz="3200" b="1" dirty="0">
                  <a:solidFill>
                    <a:srgbClr val="7030A0"/>
                  </a:solidFill>
                </a:rPr>
              </a:br>
              <a:r>
                <a:rPr lang="cs-CZ" sz="3200" b="1" dirty="0">
                  <a:solidFill>
                    <a:srgbClr val="0070C0"/>
                  </a:solidFill>
                </a:rPr>
                <a:t>VP</a:t>
              </a:r>
            </a:p>
          </p:txBody>
        </p:sp>
      </p:grpSp>
      <p:sp>
        <p:nvSpPr>
          <p:cNvPr id="22" name="TextovéPole 21"/>
          <p:cNvSpPr txBox="1"/>
          <p:nvPr/>
        </p:nvSpPr>
        <p:spPr>
          <a:xfrm>
            <a:off x="8284054" y="4494479"/>
            <a:ext cx="1700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Nabídka sady služeb </a:t>
            </a:r>
            <a:br>
              <a:rPr lang="cs-CZ" sz="1600" b="1" dirty="0"/>
            </a:br>
            <a:r>
              <a:rPr lang="cs-CZ" sz="1600" b="1" dirty="0"/>
              <a:t>a </a:t>
            </a:r>
            <a:r>
              <a:rPr lang="cs-CZ" sz="1600" b="1" dirty="0" smtClean="0"/>
              <a:t>nástrojů</a:t>
            </a:r>
            <a:endParaRPr lang="cs-CZ" sz="1600" b="1" dirty="0"/>
          </a:p>
        </p:txBody>
      </p:sp>
      <p:sp>
        <p:nvSpPr>
          <p:cNvPr id="23" name="Dvojitá šipka 22"/>
          <p:cNvSpPr/>
          <p:nvPr/>
        </p:nvSpPr>
        <p:spPr>
          <a:xfrm>
            <a:off x="5578523" y="2486285"/>
            <a:ext cx="873813" cy="4961687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790227" y="4473301"/>
            <a:ext cx="1700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/>
              <a:t>Nabídka</a:t>
            </a:r>
            <a:br>
              <a:rPr lang="cs-CZ" sz="1600" b="1" dirty="0"/>
            </a:br>
            <a:r>
              <a:rPr lang="cs-CZ" sz="1600" b="1" dirty="0"/>
              <a:t>podnikatelského </a:t>
            </a:r>
            <a:r>
              <a:rPr lang="cs-CZ" sz="1600" b="1" dirty="0" smtClean="0"/>
              <a:t>prostředí</a:t>
            </a:r>
            <a:endParaRPr lang="cs-CZ" sz="1600" b="1" dirty="0"/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81" y="2782631"/>
            <a:ext cx="918195" cy="517250"/>
          </a:xfrm>
          <a:prstGeom prst="rect">
            <a:avLst/>
          </a:prstGeom>
        </p:spPr>
      </p:pic>
      <p:graphicFrame>
        <p:nvGraphicFramePr>
          <p:cNvPr id="26" name="Tabulk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734530"/>
              </p:ext>
            </p:extLst>
          </p:nvPr>
        </p:nvGraphicFramePr>
        <p:xfrm>
          <a:off x="9954689" y="286115"/>
          <a:ext cx="6411521" cy="874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1724"/>
                <a:gridCol w="2526308"/>
                <a:gridCol w="1253489"/>
              </a:tblGrid>
              <a:tr h="333238">
                <a:tc rowSpan="13">
                  <a:txBody>
                    <a:bodyPr/>
                    <a:lstStyle/>
                    <a:p>
                      <a:r>
                        <a:rPr lang="cs-CZ" sz="1800" b="1" dirty="0" smtClean="0"/>
                        <a:t>Nástroje/programy</a:t>
                      </a:r>
                      <a:r>
                        <a:rPr lang="cs-CZ" sz="1800" b="1" baseline="0" dirty="0" smtClean="0"/>
                        <a:t> CzechInvest</a:t>
                      </a:r>
                      <a:br>
                        <a:rPr lang="cs-CZ" sz="1800" b="1" baseline="0" dirty="0" smtClean="0"/>
                      </a:br>
                      <a:r>
                        <a:rPr lang="cs-CZ" sz="1800" b="1" baseline="0" dirty="0" smtClean="0"/>
                        <a:t/>
                      </a:r>
                      <a:br>
                        <a:rPr lang="cs-CZ" sz="1800" b="1" baseline="0" dirty="0" smtClean="0"/>
                      </a:br>
                      <a:endParaRPr lang="cs-CZ" sz="18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baseline="0" dirty="0" smtClean="0"/>
                        <a:t>Nabídka nemovitostí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Z </a:t>
                      </a:r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M </a:t>
                      </a:r>
                      <a:r>
                        <a:rPr lang="cs-CZ" sz="1600" b="1" dirty="0" smtClean="0">
                          <a:solidFill>
                            <a:srgbClr val="0070C0"/>
                          </a:solidFill>
                        </a:rPr>
                        <a:t>V</a:t>
                      </a:r>
                      <a:endParaRPr lang="cs-CZ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HR point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 </a:t>
                      </a:r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M </a:t>
                      </a:r>
                      <a:r>
                        <a:rPr lang="cs-CZ" sz="1600" b="1" dirty="0" smtClean="0">
                          <a:solidFill>
                            <a:srgbClr val="0070C0"/>
                          </a:solidFill>
                        </a:rPr>
                        <a:t>V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Exkurze do firem</a:t>
                      </a:r>
                      <a:endParaRPr lang="cs-CZ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M </a:t>
                      </a:r>
                      <a:r>
                        <a:rPr lang="cs-CZ" sz="1600" b="1" dirty="0" smtClean="0">
                          <a:solidFill>
                            <a:srgbClr val="0070C0"/>
                          </a:solidFill>
                        </a:rPr>
                        <a:t>V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baseline="0" dirty="0" err="1" smtClean="0"/>
                        <a:t>CzechLink</a:t>
                      </a:r>
                      <a:endParaRPr lang="cs-CZ" sz="1600" b="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Z </a:t>
                      </a:r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M </a:t>
                      </a:r>
                      <a:r>
                        <a:rPr lang="cs-CZ" sz="1600" b="1" dirty="0" smtClean="0">
                          <a:solidFill>
                            <a:srgbClr val="0070C0"/>
                          </a:solidFill>
                        </a:rPr>
                        <a:t>V</a:t>
                      </a:r>
                      <a:endParaRPr lang="cs-CZ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err="1" smtClean="0"/>
                        <a:t>Sourcing</a:t>
                      </a:r>
                      <a:endParaRPr lang="cs-CZ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Z </a:t>
                      </a:r>
                      <a:r>
                        <a:rPr lang="cs-CZ" sz="1600" b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 </a:t>
                      </a:r>
                      <a:r>
                        <a:rPr lang="cs-CZ" sz="1600" b="1" smtClean="0">
                          <a:solidFill>
                            <a:srgbClr val="7030A0"/>
                          </a:solidFill>
                        </a:rPr>
                        <a:t>M </a:t>
                      </a:r>
                      <a:r>
                        <a:rPr lang="cs-CZ" sz="1600" b="1" smtClean="0">
                          <a:solidFill>
                            <a:srgbClr val="0070C0"/>
                          </a:solidFill>
                        </a:rPr>
                        <a:t>V</a:t>
                      </a:r>
                      <a:endParaRPr lang="cs-CZ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baseline="0" dirty="0" err="1" smtClean="0"/>
                        <a:t>CzechStarter</a:t>
                      </a:r>
                      <a:endParaRPr lang="cs-CZ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 </a:t>
                      </a:r>
                      <a:endParaRPr lang="cs-CZ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baseline="0" dirty="0" err="1" smtClean="0"/>
                        <a:t>CzechAcc</a:t>
                      </a:r>
                      <a:r>
                        <a:rPr lang="cs-CZ" sz="1600" b="0" baseline="0" dirty="0" smtClean="0"/>
                        <a:t>.</a:t>
                      </a:r>
                      <a:endParaRPr lang="cs-CZ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</a:t>
                      </a:r>
                      <a:endParaRPr lang="cs-CZ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baseline="0" dirty="0" err="1" smtClean="0"/>
                        <a:t>CzechDemo</a:t>
                      </a:r>
                      <a:endParaRPr lang="cs-CZ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</a:t>
                      </a:r>
                      <a:endParaRPr lang="cs-CZ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baseline="0" dirty="0" err="1" smtClean="0"/>
                        <a:t>CzechMatch</a:t>
                      </a:r>
                      <a:endParaRPr lang="cs-CZ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</a:t>
                      </a:r>
                      <a:endParaRPr lang="cs-CZ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/>
                        <a:t>ESA</a:t>
                      </a:r>
                      <a:r>
                        <a:rPr lang="cs-CZ" sz="1600" b="0" baseline="0" dirty="0" smtClean="0"/>
                        <a:t> BIC</a:t>
                      </a:r>
                      <a:endParaRPr lang="cs-CZ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</a:t>
                      </a:r>
                      <a:endParaRPr lang="cs-CZ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err="1" smtClean="0"/>
                        <a:t>CzechLink</a:t>
                      </a:r>
                      <a:r>
                        <a:rPr lang="cs-CZ" sz="1600" b="0" baseline="0" dirty="0" smtClean="0"/>
                        <a:t> Start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Z </a:t>
                      </a:r>
                      <a:r>
                        <a:rPr lang="cs-CZ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 </a:t>
                      </a:r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M </a:t>
                      </a:r>
                      <a:r>
                        <a:rPr lang="cs-CZ" sz="1600" b="1" dirty="0" smtClean="0">
                          <a:solidFill>
                            <a:srgbClr val="0070C0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baseline="0" dirty="0" smtClean="0"/>
                        <a:t>IPO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cs-CZ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M </a:t>
                      </a:r>
                      <a:r>
                        <a:rPr lang="cs-CZ" sz="1600" b="1" dirty="0" smtClean="0">
                          <a:solidFill>
                            <a:srgbClr val="0070C0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baseline="0" dirty="0" err="1" smtClean="0"/>
                        <a:t>CzechEduTech</a:t>
                      </a:r>
                      <a:endParaRPr lang="cs-CZ" sz="1600" b="0" baseline="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M</a:t>
                      </a:r>
                      <a:endParaRPr lang="cs-CZ" sz="16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238">
                <a:tc rowSpan="3">
                  <a:txBody>
                    <a:bodyPr/>
                    <a:lstStyle/>
                    <a:p>
                      <a:r>
                        <a:rPr lang="cs-CZ" sz="1800" b="1" dirty="0" err="1" smtClean="0"/>
                        <a:t>One</a:t>
                      </a:r>
                      <a:r>
                        <a:rPr lang="cs-CZ" sz="1800" b="1" baseline="0" dirty="0" smtClean="0"/>
                        <a:t> Stop </a:t>
                      </a:r>
                      <a:r>
                        <a:rPr lang="cs-CZ" sz="1800" b="1" baseline="0" dirty="0" err="1" smtClean="0"/>
                        <a:t>Shop</a:t>
                      </a:r>
                      <a:r>
                        <a:rPr lang="cs-CZ" sz="1800" b="1" baseline="0" dirty="0" smtClean="0"/>
                        <a:t> </a:t>
                      </a:r>
                      <a:br>
                        <a:rPr lang="cs-CZ" sz="1800" b="1" baseline="0" dirty="0" smtClean="0"/>
                      </a:br>
                      <a:r>
                        <a:rPr lang="cs-CZ" sz="1800" b="0" baseline="0" dirty="0" smtClean="0"/>
                        <a:t>- prezentace finančních nástrojů podpory podnikání</a:t>
                      </a:r>
                      <a:endParaRPr lang="cs-CZ" sz="1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Operační </a:t>
                      </a:r>
                      <a:r>
                        <a:rPr lang="cs-CZ" sz="1600" dirty="0" err="1" smtClean="0"/>
                        <a:t>progr</a:t>
                      </a:r>
                      <a:r>
                        <a:rPr lang="cs-CZ" sz="1600" dirty="0" smtClean="0"/>
                        <a:t>. EU</a:t>
                      </a:r>
                      <a:endParaRPr lang="cs-CZ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Z </a:t>
                      </a:r>
                      <a:r>
                        <a:rPr lang="cs-CZ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 </a:t>
                      </a:r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M </a:t>
                      </a:r>
                      <a:r>
                        <a:rPr lang="cs-CZ" sz="1600" b="1" dirty="0" smtClean="0">
                          <a:solidFill>
                            <a:srgbClr val="0070C0"/>
                          </a:solidFill>
                        </a:rPr>
                        <a:t>V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Národní</a:t>
                      </a:r>
                      <a:r>
                        <a:rPr lang="cs-CZ" sz="1600" baseline="0" dirty="0" smtClean="0"/>
                        <a:t> programy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Z </a:t>
                      </a:r>
                      <a:r>
                        <a:rPr lang="cs-CZ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 </a:t>
                      </a:r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M </a:t>
                      </a:r>
                      <a:r>
                        <a:rPr lang="cs-CZ" sz="1600" b="1" dirty="0" smtClean="0">
                          <a:solidFill>
                            <a:srgbClr val="0070C0"/>
                          </a:solidFill>
                        </a:rPr>
                        <a:t>V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54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/>
                        <a:t>Regionální programy</a:t>
                      </a:r>
                      <a:endParaRPr lang="cs-CZ" sz="1600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Z </a:t>
                      </a:r>
                      <a:r>
                        <a:rPr lang="cs-CZ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 </a:t>
                      </a:r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M </a:t>
                      </a:r>
                      <a:r>
                        <a:rPr lang="cs-CZ" sz="1600" b="1" dirty="0" smtClean="0">
                          <a:solidFill>
                            <a:srgbClr val="0070C0"/>
                          </a:solidFill>
                        </a:rPr>
                        <a:t>V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238">
                <a:tc rowSpan="4">
                  <a:txBody>
                    <a:bodyPr/>
                    <a:lstStyle/>
                    <a:p>
                      <a:r>
                        <a:rPr lang="cs-CZ" sz="1800" b="1" dirty="0" err="1" smtClean="0"/>
                        <a:t>Central</a:t>
                      </a:r>
                      <a:r>
                        <a:rPr lang="cs-CZ" sz="1800" b="1" dirty="0" smtClean="0"/>
                        <a:t> </a:t>
                      </a:r>
                      <a:r>
                        <a:rPr lang="cs-CZ" sz="1800" b="1" dirty="0" err="1" smtClean="0"/>
                        <a:t>Offer</a:t>
                      </a:r>
                      <a:r>
                        <a:rPr lang="cs-CZ" sz="1800" b="1" dirty="0" smtClean="0"/>
                        <a:t/>
                      </a:r>
                      <a:br>
                        <a:rPr lang="cs-CZ" sz="1800" b="1" dirty="0" smtClean="0"/>
                      </a:br>
                      <a:r>
                        <a:rPr lang="cs-CZ" sz="1800" b="0" dirty="0" smtClean="0"/>
                        <a:t>-</a:t>
                      </a:r>
                      <a:r>
                        <a:rPr lang="cs-CZ" sz="1800" b="0" baseline="0" dirty="0" smtClean="0"/>
                        <a:t> zprostředkování nástrojů nabízených jinými institucemi na národní úrovni</a:t>
                      </a:r>
                      <a:endParaRPr lang="cs-CZ" sz="1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CzechTrade</a:t>
                      </a:r>
                      <a:endParaRPr lang="cs-CZ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 </a:t>
                      </a:r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M </a:t>
                      </a:r>
                      <a:r>
                        <a:rPr lang="cs-CZ" sz="1600" b="1" dirty="0" smtClean="0">
                          <a:solidFill>
                            <a:srgbClr val="0070C0"/>
                          </a:solidFill>
                        </a:rPr>
                        <a:t>V</a:t>
                      </a:r>
                      <a:endParaRPr lang="cs-CZ" sz="16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TA ČR</a:t>
                      </a:r>
                      <a:endParaRPr lang="cs-CZ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 </a:t>
                      </a:r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M </a:t>
                      </a:r>
                      <a:r>
                        <a:rPr lang="cs-CZ" sz="1600" b="1" dirty="0" smtClean="0">
                          <a:solidFill>
                            <a:srgbClr val="0070C0"/>
                          </a:solidFill>
                        </a:rPr>
                        <a:t>V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ÚPV</a:t>
                      </a:r>
                      <a:endParaRPr lang="cs-CZ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 </a:t>
                      </a:r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M </a:t>
                      </a:r>
                      <a:r>
                        <a:rPr lang="cs-CZ" sz="1600" b="1" dirty="0" smtClean="0">
                          <a:solidFill>
                            <a:srgbClr val="0070C0"/>
                          </a:solidFill>
                        </a:rPr>
                        <a:t>V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3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cs-CZ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83166">
                <a:tc rowSpan="3">
                  <a:txBody>
                    <a:bodyPr/>
                    <a:lstStyle/>
                    <a:p>
                      <a:r>
                        <a:rPr lang="cs-CZ" sz="1800" b="1" dirty="0" err="1" smtClean="0"/>
                        <a:t>Regio</a:t>
                      </a:r>
                      <a:r>
                        <a:rPr lang="cs-CZ" sz="1800" b="1" dirty="0" smtClean="0"/>
                        <a:t> </a:t>
                      </a:r>
                      <a:r>
                        <a:rPr lang="cs-CZ" sz="1800" b="1" dirty="0" err="1" smtClean="0"/>
                        <a:t>Offer</a:t>
                      </a:r>
                      <a:r>
                        <a:rPr lang="cs-CZ" sz="1800" b="1" dirty="0" smtClean="0"/>
                        <a:t/>
                      </a:r>
                      <a:br>
                        <a:rPr lang="cs-CZ" sz="1800" b="1" dirty="0" smtClean="0"/>
                      </a:br>
                      <a:r>
                        <a:rPr lang="cs-CZ" sz="1800" b="0" dirty="0" smtClean="0"/>
                        <a:t>-</a:t>
                      </a:r>
                      <a:r>
                        <a:rPr lang="cs-CZ" sz="1800" b="0" baseline="0" dirty="0" smtClean="0"/>
                        <a:t> zprostředkování nástrojů nabízených jinými institucemi na regionální úrovni</a:t>
                      </a:r>
                      <a:r>
                        <a:rPr lang="cs-CZ" sz="1800" b="0" dirty="0" smtClean="0"/>
                        <a:t> </a:t>
                      </a:r>
                      <a:r>
                        <a:rPr lang="cs-CZ" sz="1800" dirty="0" smtClean="0"/>
                        <a:t/>
                      </a:r>
                      <a:br>
                        <a:rPr lang="cs-CZ" sz="1800" dirty="0" smtClean="0"/>
                      </a:br>
                      <a:endParaRPr lang="cs-CZ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Regionální</a:t>
                      </a:r>
                      <a:r>
                        <a:rPr lang="cs-CZ" sz="1600" baseline="0" dirty="0" smtClean="0"/>
                        <a:t> inovační centra (např. JIC)</a:t>
                      </a:r>
                      <a:endParaRPr lang="cs-CZ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 </a:t>
                      </a:r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M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656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RRA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Z </a:t>
                      </a:r>
                      <a:r>
                        <a:rPr lang="cs-CZ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315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PI a VTP</a:t>
                      </a:r>
                      <a:endParaRPr lang="cs-CZ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 </a:t>
                      </a:r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M </a:t>
                      </a:r>
                      <a:r>
                        <a:rPr lang="cs-CZ" sz="1600" b="1" dirty="0" smtClean="0">
                          <a:solidFill>
                            <a:srgbClr val="0070C0"/>
                          </a:solidFill>
                        </a:rPr>
                        <a:t>V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7" name="TextovéPole 26"/>
          <p:cNvSpPr txBox="1"/>
          <p:nvPr/>
        </p:nvSpPr>
        <p:spPr>
          <a:xfrm>
            <a:off x="3999430" y="7862753"/>
            <a:ext cx="3290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800" b="1" dirty="0" smtClean="0"/>
              <a:t>Legenda:</a:t>
            </a:r>
          </a:p>
          <a:p>
            <a:pPr algn="r"/>
            <a:r>
              <a:rPr lang="cs-CZ" sz="1800" b="1" dirty="0" smtClean="0">
                <a:solidFill>
                  <a:srgbClr val="FF0000"/>
                </a:solidFill>
              </a:rPr>
              <a:t>ZI </a:t>
            </a:r>
            <a:r>
              <a:rPr lang="cs-CZ" sz="1800" b="1" dirty="0">
                <a:solidFill>
                  <a:srgbClr val="FF0000"/>
                </a:solidFill>
              </a:rPr>
              <a:t>– zahraniční </a:t>
            </a:r>
            <a:r>
              <a:rPr lang="cs-CZ" sz="1800" b="1" dirty="0" smtClean="0">
                <a:solidFill>
                  <a:srgbClr val="FF0000"/>
                </a:solidFill>
              </a:rPr>
              <a:t>investor</a:t>
            </a:r>
            <a:br>
              <a:rPr lang="cs-CZ" sz="1800" b="1" dirty="0" smtClean="0">
                <a:solidFill>
                  <a:srgbClr val="FF0000"/>
                </a:solidFill>
              </a:rPr>
            </a:br>
            <a:r>
              <a:rPr lang="cs-CZ" sz="1800" b="1" dirty="0" smtClean="0">
                <a:solidFill>
                  <a:schemeClr val="accent6">
                    <a:lumMod val="75000"/>
                  </a:schemeClr>
                </a:solidFill>
              </a:rPr>
              <a:t>SUP 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cs-CZ" sz="1800" b="1" dirty="0" err="1">
                <a:solidFill>
                  <a:schemeClr val="accent6">
                    <a:lumMod val="75000"/>
                  </a:schemeClr>
                </a:solidFill>
              </a:rPr>
              <a:t>startup</a:t>
            </a:r>
            <a:endParaRPr lang="cs-CZ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cs-CZ" sz="1800" b="1" dirty="0">
                <a:solidFill>
                  <a:srgbClr val="7030A0"/>
                </a:solidFill>
              </a:rPr>
              <a:t>MSP – malý a střední </a:t>
            </a:r>
            <a:r>
              <a:rPr lang="cs-CZ" sz="1800" b="1" dirty="0" smtClean="0">
                <a:solidFill>
                  <a:srgbClr val="7030A0"/>
                </a:solidFill>
              </a:rPr>
              <a:t>podnik</a:t>
            </a:r>
            <a:br>
              <a:rPr lang="cs-CZ" sz="1800" b="1" dirty="0" smtClean="0">
                <a:solidFill>
                  <a:srgbClr val="7030A0"/>
                </a:solidFill>
              </a:rPr>
            </a:br>
            <a:r>
              <a:rPr lang="cs-CZ" sz="1800" b="1" dirty="0" smtClean="0">
                <a:solidFill>
                  <a:srgbClr val="0070C0"/>
                </a:solidFill>
              </a:rPr>
              <a:t>VP </a:t>
            </a:r>
            <a:r>
              <a:rPr lang="cs-CZ" sz="1800" b="1" dirty="0">
                <a:solidFill>
                  <a:srgbClr val="0070C0"/>
                </a:solidFill>
              </a:rPr>
              <a:t>– velký podnik</a:t>
            </a:r>
            <a:endParaRPr lang="cs-CZ" sz="1800" dirty="0"/>
          </a:p>
        </p:txBody>
      </p:sp>
      <p:sp>
        <p:nvSpPr>
          <p:cNvPr id="30" name="Rovnoramenný trojúhelník 29"/>
          <p:cNvSpPr/>
          <p:nvPr/>
        </p:nvSpPr>
        <p:spPr>
          <a:xfrm>
            <a:off x="2963399" y="1755336"/>
            <a:ext cx="2310847" cy="582349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1" name="Skupina 30"/>
          <p:cNvGrpSpPr/>
          <p:nvPr/>
        </p:nvGrpSpPr>
        <p:grpSpPr>
          <a:xfrm>
            <a:off x="2495942" y="2338257"/>
            <a:ext cx="1502051" cy="1035035"/>
            <a:chOff x="1155423" y="582918"/>
            <a:chExt cx="1502051" cy="1035035"/>
          </a:xfrm>
        </p:grpSpPr>
        <p:sp>
          <p:nvSpPr>
            <p:cNvPr id="33" name="Zaoblený obdélník 32"/>
            <p:cNvSpPr/>
            <p:nvPr/>
          </p:nvSpPr>
          <p:spPr>
            <a:xfrm>
              <a:off x="1155423" y="582918"/>
              <a:ext cx="1502051" cy="103503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Zaoblený obdélník 5"/>
            <p:cNvSpPr/>
            <p:nvPr/>
          </p:nvSpPr>
          <p:spPr>
            <a:xfrm>
              <a:off x="1205949" y="633444"/>
              <a:ext cx="1400999" cy="933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700" dirty="0"/>
                <a:t>Zájem regionu o podnikatele</a:t>
              </a:r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2495942" y="3580075"/>
            <a:ext cx="1502051" cy="1035035"/>
            <a:chOff x="1155423" y="1824736"/>
            <a:chExt cx="1502051" cy="1035035"/>
          </a:xfrm>
        </p:grpSpPr>
        <p:sp>
          <p:nvSpPr>
            <p:cNvPr id="36" name="Zaoblený obdélník 35"/>
            <p:cNvSpPr/>
            <p:nvPr/>
          </p:nvSpPr>
          <p:spPr>
            <a:xfrm>
              <a:off x="1155423" y="1824736"/>
              <a:ext cx="1502051" cy="103503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Zaoblený obdélník 7"/>
            <p:cNvSpPr/>
            <p:nvPr/>
          </p:nvSpPr>
          <p:spPr>
            <a:xfrm>
              <a:off x="1205949" y="1875262"/>
              <a:ext cx="1400999" cy="933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700" dirty="0"/>
                <a:t>Kvalifikovaná pracovní síla</a:t>
              </a: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2495942" y="4899029"/>
            <a:ext cx="1502051" cy="1035035"/>
            <a:chOff x="1155423" y="3143690"/>
            <a:chExt cx="1502051" cy="1035035"/>
          </a:xfrm>
        </p:grpSpPr>
        <p:sp>
          <p:nvSpPr>
            <p:cNvPr id="39" name="Zaoblený obdélník 38"/>
            <p:cNvSpPr/>
            <p:nvPr/>
          </p:nvSpPr>
          <p:spPr>
            <a:xfrm>
              <a:off x="1155423" y="3143690"/>
              <a:ext cx="1502051" cy="103503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Zaoblený obdélník 9"/>
            <p:cNvSpPr/>
            <p:nvPr/>
          </p:nvSpPr>
          <p:spPr>
            <a:xfrm>
              <a:off x="1205949" y="3194216"/>
              <a:ext cx="1400999" cy="933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700" dirty="0"/>
                <a:t>Sociální infrastruktura</a:t>
              </a:r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2495942" y="6315434"/>
            <a:ext cx="1502051" cy="1035035"/>
            <a:chOff x="1155423" y="4560095"/>
            <a:chExt cx="1502051" cy="1035035"/>
          </a:xfrm>
        </p:grpSpPr>
        <p:sp>
          <p:nvSpPr>
            <p:cNvPr id="42" name="Zaoblený obdélník 41"/>
            <p:cNvSpPr/>
            <p:nvPr/>
          </p:nvSpPr>
          <p:spPr>
            <a:xfrm>
              <a:off x="1155423" y="4560095"/>
              <a:ext cx="1502051" cy="1035035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Zaoblený obdélník 11"/>
            <p:cNvSpPr/>
            <p:nvPr/>
          </p:nvSpPr>
          <p:spPr>
            <a:xfrm>
              <a:off x="1205949" y="4610621"/>
              <a:ext cx="1400999" cy="933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700" dirty="0"/>
                <a:t>Technická infrastruktura</a:t>
              </a:r>
            </a:p>
          </p:txBody>
        </p:sp>
      </p:grpSp>
      <p:cxnSp>
        <p:nvCxnSpPr>
          <p:cNvPr id="44" name="Přímá spojnice 43"/>
          <p:cNvCxnSpPr/>
          <p:nvPr/>
        </p:nvCxnSpPr>
        <p:spPr>
          <a:xfrm>
            <a:off x="4118548" y="160404"/>
            <a:ext cx="72571" cy="933126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Šipka doleva 44"/>
          <p:cNvSpPr/>
          <p:nvPr/>
        </p:nvSpPr>
        <p:spPr>
          <a:xfrm>
            <a:off x="1496781" y="748169"/>
            <a:ext cx="2520000" cy="740229"/>
          </a:xfrm>
          <a:prstGeom prst="lef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PreCare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6" name="Šipka doleva 45"/>
          <p:cNvSpPr/>
          <p:nvPr/>
        </p:nvSpPr>
        <p:spPr>
          <a:xfrm flipH="1">
            <a:off x="4232961" y="748057"/>
            <a:ext cx="2520000" cy="740229"/>
          </a:xfrm>
          <a:prstGeom prst="leftArrow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Care &amp; AfterCare</a:t>
            </a:r>
          </a:p>
        </p:txBody>
      </p:sp>
    </p:spTree>
    <p:extLst>
      <p:ext uri="{BB962C8B-B14F-4D97-AF65-F5344CB8AC3E}">
        <p14:creationId xmlns:p14="http://schemas.microsoft.com/office/powerpoint/2010/main" val="2011820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" y="0"/>
            <a:ext cx="3259742" cy="9601200"/>
          </a:xfrm>
          <a:prstGeom prst="rect">
            <a:avLst/>
          </a:prstGeom>
        </p:spPr>
      </p:pic>
      <p:sp>
        <p:nvSpPr>
          <p:cNvPr id="18" name="Obdélník 17"/>
          <p:cNvSpPr/>
          <p:nvPr/>
        </p:nvSpPr>
        <p:spPr>
          <a:xfrm>
            <a:off x="-8206" y="11452"/>
            <a:ext cx="3243222" cy="9601200"/>
          </a:xfrm>
          <a:prstGeom prst="rect">
            <a:avLst/>
          </a:prstGeom>
          <a:solidFill>
            <a:srgbClr val="002E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64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61716" y="1887201"/>
            <a:ext cx="3200378" cy="300039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672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II.</a:t>
            </a:r>
            <a:endParaRPr lang="cs-CZ" sz="672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Skupina 21"/>
          <p:cNvGrpSpPr/>
          <p:nvPr/>
        </p:nvGrpSpPr>
        <p:grpSpPr>
          <a:xfrm>
            <a:off x="2819197" y="8472029"/>
            <a:ext cx="2613646" cy="900086"/>
            <a:chOff x="1204912" y="5086351"/>
            <a:chExt cx="1866890" cy="642919"/>
          </a:xfrm>
        </p:grpSpPr>
        <p:grpSp>
          <p:nvGrpSpPr>
            <p:cNvPr id="3" name="Skupina 3"/>
            <p:cNvGrpSpPr/>
            <p:nvPr/>
          </p:nvGrpSpPr>
          <p:grpSpPr>
            <a:xfrm>
              <a:off x="1204912" y="5086351"/>
              <a:ext cx="642919" cy="642919"/>
              <a:chOff x="1490641" y="5067311"/>
              <a:chExt cx="600082" cy="600082"/>
            </a:xfrm>
          </p:grpSpPr>
          <p:sp>
            <p:nvSpPr>
              <p:cNvPr id="25" name="Elipsa 24"/>
              <p:cNvSpPr/>
              <p:nvPr/>
            </p:nvSpPr>
            <p:spPr>
              <a:xfrm>
                <a:off x="1490641" y="5067311"/>
                <a:ext cx="600082" cy="6000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964" dirty="0">
                  <a:solidFill>
                    <a:srgbClr val="E6E6E6"/>
                  </a:solidFill>
                </a:endParaRPr>
              </a:p>
            </p:txBody>
          </p:sp>
          <p:grpSp>
            <p:nvGrpSpPr>
              <p:cNvPr id="4" name="Skupina 32"/>
              <p:cNvGrpSpPr/>
              <p:nvPr/>
            </p:nvGrpSpPr>
            <p:grpSpPr>
              <a:xfrm>
                <a:off x="1643042" y="5214950"/>
                <a:ext cx="285752" cy="285752"/>
                <a:chOff x="1643042" y="5214950"/>
                <a:chExt cx="285752" cy="285752"/>
              </a:xfrm>
            </p:grpSpPr>
            <p:cxnSp>
              <p:nvCxnSpPr>
                <p:cNvPr id="27" name="Přímá spojovací čára 26"/>
                <p:cNvCxnSpPr/>
                <p:nvPr/>
              </p:nvCxnSpPr>
              <p:spPr>
                <a:xfrm rot="10800000">
                  <a:off x="1643042" y="5357826"/>
                  <a:ext cx="285752" cy="2"/>
                </a:xfrm>
                <a:prstGeom prst="line">
                  <a:avLst/>
                </a:prstGeom>
                <a:ln w="19050">
                  <a:solidFill>
                    <a:srgbClr val="DD05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ovací čára 27"/>
                <p:cNvCxnSpPr/>
                <p:nvPr/>
              </p:nvCxnSpPr>
              <p:spPr>
                <a:xfrm rot="5400000">
                  <a:off x="1643043" y="5357825"/>
                  <a:ext cx="285752" cy="2"/>
                </a:xfrm>
                <a:prstGeom prst="line">
                  <a:avLst/>
                </a:prstGeom>
                <a:ln w="19050">
                  <a:solidFill>
                    <a:srgbClr val="002E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ovéPole 23"/>
            <p:cNvSpPr txBox="1"/>
            <p:nvPr/>
          </p:nvSpPr>
          <p:spPr>
            <a:xfrm>
              <a:off x="1785918" y="5143512"/>
              <a:ext cx="1285884" cy="468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cs-CZ" sz="1540" b="1" dirty="0">
                  <a:solidFill>
                    <a:srgbClr val="DD052A"/>
                  </a:solidFill>
                  <a:latin typeface="Arial" pitchFamily="34" charset="0"/>
                  <a:cs typeface="Arial" pitchFamily="34" charset="0"/>
                </a:rPr>
                <a:t>Spojujeme </a:t>
              </a:r>
            </a:p>
            <a:p>
              <a:pPr>
                <a:lnSpc>
                  <a:spcPts val="2240"/>
                </a:lnSpc>
              </a:pPr>
              <a:r>
                <a:rPr lang="cs-CZ" sz="1540" b="1" dirty="0">
                  <a:solidFill>
                    <a:srgbClr val="002E60"/>
                  </a:solidFill>
                  <a:latin typeface="Arial" pitchFamily="34" charset="0"/>
                  <a:cs typeface="Arial" pitchFamily="34" charset="0"/>
                </a:rPr>
                <a:t>a podporujeme</a:t>
              </a:r>
            </a:p>
          </p:txBody>
        </p:sp>
      </p:grpSp>
      <p:sp>
        <p:nvSpPr>
          <p:cNvPr id="29" name="Zástupný symbol pro nadpis 1"/>
          <p:cNvSpPr txBox="1">
            <a:spLocks/>
          </p:cNvSpPr>
          <p:nvPr/>
        </p:nvSpPr>
        <p:spPr>
          <a:xfrm>
            <a:off x="3608684" y="1700191"/>
            <a:ext cx="774843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4480" b="1" dirty="0" smtClean="0">
                <a:solidFill>
                  <a:srgbClr val="DD052A"/>
                </a:solidFill>
                <a:latin typeface="Arial" pitchFamily="34" charset="0"/>
                <a:ea typeface="+mj-ea"/>
                <a:cs typeface="Arial" pitchFamily="34" charset="0"/>
              </a:rPr>
              <a:t>Investiční pobídky</a:t>
            </a:r>
            <a:endParaRPr lang="cs-CZ" sz="4480" b="1" dirty="0">
              <a:solidFill>
                <a:srgbClr val="DD052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17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1178379" y="1842593"/>
            <a:ext cx="13203547" cy="59007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Zákon č. 72/2000 Sb., o investičních pobídkách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 rozpočtu ČR – v režimu blokové výjimky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Pro:</a:t>
            </a:r>
          </a:p>
          <a:p>
            <a:pPr lvl="1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defRPr/>
            </a:pPr>
            <a:r>
              <a:rPr lang="cs-CZ" sz="2240" b="1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A. Výrobní kapacity ve zpracovatelském průmyslu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- zavedení nebo rozšíření výroby v oborech zpracovatelského průmyslu</a:t>
            </a: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investice do majetku 50 – 100 mil. Kč (500 mil. Kč), 50% stroje, 20 nových pracovních míst (500)</a:t>
            </a:r>
          </a:p>
          <a:p>
            <a:pPr lvl="1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defRPr/>
            </a:pPr>
            <a:r>
              <a:rPr lang="cs-CZ" sz="2240" b="1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B. Technologická centra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- vybudování nebo rozšíření výzkumně-vývojového centra</a:t>
            </a: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do majetku 10 mil. Kč (200 mil. Kč), 50% stroje, 20 pracovních míst (200)</a:t>
            </a:r>
          </a:p>
          <a:p>
            <a:pPr lvl="1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defRPr/>
            </a:pPr>
            <a:r>
              <a:rPr lang="cs-CZ" sz="2240" b="1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C. Centra sdílených služeb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- zahájení nebo rozšíření 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činnosti</a:t>
            </a: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centra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 tvorbu 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software, </a:t>
            </a:r>
            <a:r>
              <a:rPr lang="cs-CZ" sz="2240" spc="56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high-tech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opravárenského </a:t>
            </a: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centra, datového centra, centra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zákaznické podpory (call centra)</a:t>
            </a:r>
          </a:p>
          <a:p>
            <a:pPr marL="1164412" lvl="1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počet 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pracovních míst dle oboru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78379" y="264103"/>
            <a:ext cx="992505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336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Investiční pobídky – způsobilost žadatele a záměru</a:t>
            </a:r>
            <a:endParaRPr lang="cs-CZ" sz="336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74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dnadpis 2"/>
          <p:cNvSpPr txBox="1">
            <a:spLocks/>
          </p:cNvSpPr>
          <p:nvPr/>
        </p:nvSpPr>
        <p:spPr>
          <a:xfrm>
            <a:off x="1177903" y="1218479"/>
            <a:ext cx="13203547" cy="59007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majetek, kde 50% tvoří investice do strojů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B. a C. majetek, kde 50% tvoří investice do strojů </a:t>
            </a:r>
            <a:r>
              <a:rPr lang="cs-CZ" sz="2240" b="1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nebo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2-leté mzdové náklady na nově vytvořených pracovnách místech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Podpora: max. 25% pro VP, 35% pro SP a 45% pro MP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Sleva na dani z příjmů na 10 let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B. a C. - Hmotná podpora nových pracovních míst (zvýhodněné PZ/nez. 50%/25% nad průměrem; 300/200/100 tis. Kč)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Rekvalifikace a školení (nez. 50%/25%; 25%/50% podpory; nad rámec limitu)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Osvobození od daně z nemovitostí (zvýhodněné PZ)</a:t>
            </a:r>
          </a:p>
          <a:p>
            <a:pPr marL="626745" indent="-626745">
              <a:lnSpc>
                <a:spcPts val="3360"/>
              </a:lnSpc>
              <a:spcBef>
                <a:spcPct val="20000"/>
              </a:spcBef>
              <a:buClr>
                <a:srgbClr val="DD052A"/>
              </a:buClr>
              <a:buFont typeface="Arial" pitchFamily="34" charset="0"/>
              <a:buChar char="•"/>
              <a:defRPr/>
            </a:pP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 strategických </a:t>
            </a:r>
            <a:r>
              <a:rPr lang="cs-CZ" sz="2240" spc="56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inv</a:t>
            </a:r>
            <a:r>
              <a:rPr lang="cs-CZ" sz="2240" spc="56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akcí i hmotná podpora na investice do majetku (do 10% UN)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78379" y="264103"/>
            <a:ext cx="992505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3360" b="1" dirty="0" smtClean="0">
                <a:solidFill>
                  <a:srgbClr val="002E60"/>
                </a:solidFill>
                <a:latin typeface="Arial" pitchFamily="34" charset="0"/>
                <a:cs typeface="Arial" pitchFamily="34" charset="0"/>
              </a:rPr>
              <a:t>Investiční pobídky – uznatelné náklady</a:t>
            </a:r>
            <a:endParaRPr lang="cs-CZ" sz="3360" b="1" dirty="0">
              <a:solidFill>
                <a:srgbClr val="002E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013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CI_prezentace_4x3_CZ</Template>
  <TotalTime>2196</TotalTime>
  <Words>1116</Words>
  <Application>Microsoft Office PowerPoint</Application>
  <PresentationFormat>Vlastní</PresentationFormat>
  <Paragraphs>244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Motiv sady Office</vt:lpstr>
      <vt:lpstr>Prezentace aplikace PowerPoint</vt:lpstr>
      <vt:lpstr>Obsah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Czechinvest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Trčka Lukáš</dc:creator>
  <cp:lastModifiedBy>Joura Adam</cp:lastModifiedBy>
  <cp:revision>126</cp:revision>
  <cp:lastPrinted>2016-07-20T09:49:17Z</cp:lastPrinted>
  <dcterms:created xsi:type="dcterms:W3CDTF">2016-07-20T08:09:40Z</dcterms:created>
  <dcterms:modified xsi:type="dcterms:W3CDTF">2016-10-31T13:32:01Z</dcterms:modified>
</cp:coreProperties>
</file>