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82" r:id="rId4"/>
    <p:sldId id="284" r:id="rId5"/>
    <p:sldId id="285" r:id="rId6"/>
    <p:sldId id="286" r:id="rId7"/>
    <p:sldId id="283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D961907-1BC7-4F1D-816D-33A0853A0132}">
          <p14:sldIdLst>
            <p14:sldId id="257"/>
            <p14:sldId id="282"/>
            <p14:sldId id="284"/>
            <p14:sldId id="285"/>
            <p14:sldId id="286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025"/>
    <a:srgbClr val="F3771A"/>
    <a:srgbClr val="9A5315"/>
    <a:srgbClr val="52901C"/>
    <a:srgbClr val="000000"/>
    <a:srgbClr val="F4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14" autoAdjust="0"/>
  </p:normalViewPr>
  <p:slideViewPr>
    <p:cSldViewPr snapToGrid="0">
      <p:cViewPr varScale="1">
        <p:scale>
          <a:sx n="82" d="100"/>
          <a:sy n="82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08.02.2017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97" name="Piál 1Zástupný symbol pro obrázek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11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125" name="Piál 1Zástupný symbol pro obrázek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t>08.02.2017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08.02.2017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36" name="Piál 1Zástupný symbol pro obrázek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7" name="Piál 1Zástupný symbol pro obrázek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cs-CZ" smtClean="0"/>
              <a:pPr/>
              <a:t>08.02.2017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4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grpSp>
        <p:nvGrpSpPr>
          <p:cNvPr id="65" name="Skupina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7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8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69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0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1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2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3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4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5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6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77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</p:grpSp>
      <p:sp>
        <p:nvSpPr>
          <p:cNvPr id="78" name="Piál 1Zástupný symbol pro obrázek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9" name="Piál 1Zástupný symbol pro obrázek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0" name="Piál 1Zástupný symbol pro obrázek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cs-CZ" smtClean="0"/>
              <a:pPr/>
              <a:t>08.02.2017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ubrizeme.cz/vyzvy-irop/" TargetMode="External"/><Relationship Id="rId5" Type="http://schemas.openxmlformats.org/officeDocument/2006/relationships/hyperlink" Target="mailto:zubrizeme@centrum.cz" TargetMode="External"/><Relationship Id="rId4" Type="http://schemas.openxmlformats.org/officeDocument/2006/relationships/hyperlink" Target="mailto:markova@zubrizeme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81" y="5388783"/>
            <a:ext cx="3046628" cy="12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7"/>
          <p:cNvSpPr/>
          <p:nvPr/>
        </p:nvSpPr>
        <p:spPr>
          <a:xfrm>
            <a:off x="1143001" y="1545771"/>
            <a:ext cx="1371600" cy="772886"/>
          </a:xfrm>
          <a:prstGeom prst="ellipse">
            <a:avLst/>
          </a:prstGeom>
          <a:solidFill>
            <a:srgbClr val="F4F9FD"/>
          </a:solidFill>
          <a:ln>
            <a:solidFill>
              <a:srgbClr val="F4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3066" y="2690930"/>
            <a:ext cx="11388633" cy="864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4400" b="1" cap="small" dirty="0">
                <a:solidFill>
                  <a:schemeClr val="accent3">
                    <a:lumMod val="75000"/>
                  </a:schemeClr>
                </a:solidFill>
              </a:rPr>
              <a:t>Informace o výzvě pro školy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cs-CZ" sz="4400" b="1" cap="small" dirty="0">
                <a:solidFill>
                  <a:schemeClr val="accent3">
                    <a:lumMod val="75000"/>
                  </a:schemeClr>
                </a:solidFill>
              </a:rPr>
              <a:t>z MAS  Zubří země o.p.s.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cs-CZ" sz="4400" b="1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8.2.2017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0096" y="1186205"/>
            <a:ext cx="11666739" cy="816223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VYHLÁŠENÍ </a:t>
            </a:r>
            <a:r>
              <a:rPr lang="cs-CZ" b="1" i="0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VÝZEV PRO ŠKOLY V ROCE 2017:</a:t>
            </a:r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4740" y="2441014"/>
            <a:ext cx="9696280" cy="35904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200" dirty="0"/>
              <a:t>NÁZEV VÝZVY: Výzva MAS Zubří země – IROP – Investice do kapacit a modernizace vybavení škol všech stupňů – (I.) </a:t>
            </a:r>
            <a:r>
              <a:rPr lang="cs-CZ" sz="2200" dirty="0">
                <a:solidFill>
                  <a:srgbClr val="FF0000"/>
                </a:solidFill>
              </a:rPr>
              <a:t>(VYJMA MŠ)</a:t>
            </a:r>
          </a:p>
          <a:p>
            <a:pPr>
              <a:spcBef>
                <a:spcPts val="600"/>
              </a:spcBef>
            </a:pPr>
            <a:endParaRPr lang="cs-CZ" sz="2200" dirty="0"/>
          </a:p>
          <a:p>
            <a:pPr>
              <a:spcBef>
                <a:spcPts val="600"/>
              </a:spcBef>
            </a:pPr>
            <a:r>
              <a:rPr lang="cs-CZ" sz="2200" dirty="0"/>
              <a:t>PLÁNOVANÉ VYHLÁŠENÍ VÝZVY: březen-duben/2017</a:t>
            </a:r>
          </a:p>
          <a:p>
            <a:pPr>
              <a:spcBef>
                <a:spcPts val="600"/>
              </a:spcBef>
            </a:pPr>
            <a:endParaRPr lang="cs-CZ" sz="2200" dirty="0"/>
          </a:p>
          <a:p>
            <a:pPr>
              <a:spcBef>
                <a:spcPts val="600"/>
              </a:spcBef>
            </a:pPr>
            <a:r>
              <a:rPr lang="cs-CZ" sz="2200" dirty="0"/>
              <a:t>PLÁNOVANÉ UZAVŘENÍ VÝZVY: polovina května/2017 </a:t>
            </a:r>
          </a:p>
          <a:p>
            <a:pPr>
              <a:spcBef>
                <a:spcPts val="600"/>
              </a:spcBef>
            </a:pPr>
            <a:endParaRPr lang="cs-CZ" sz="2200" dirty="0"/>
          </a:p>
          <a:p>
            <a:pPr>
              <a:spcBef>
                <a:spcPts val="600"/>
              </a:spcBef>
            </a:pPr>
            <a:r>
              <a:rPr lang="cs-CZ" sz="2200" dirty="0"/>
              <a:t>Další výzva je naplánovaná na září-říjen/2017</a:t>
            </a:r>
          </a:p>
          <a:p>
            <a:pPr>
              <a:spcBef>
                <a:spcPts val="600"/>
              </a:spcBef>
            </a:pPr>
            <a:endParaRPr lang="cs-CZ" sz="1800" dirty="0"/>
          </a:p>
          <a:p>
            <a:pPr>
              <a:spcBef>
                <a:spcPts val="600"/>
              </a:spcBef>
            </a:pPr>
            <a:endParaRPr lang="cs-CZ" sz="1800" dirty="0"/>
          </a:p>
          <a:p>
            <a:pPr>
              <a:spcBef>
                <a:spcPts val="600"/>
              </a:spcBef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75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30401" y="679309"/>
            <a:ext cx="11666739" cy="816223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ZÁKLADNÍ INFORMACE O VÝZVĚ</a:t>
            </a:r>
            <a:r>
              <a:rPr lang="cs-CZ" b="1" i="0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:</a:t>
            </a:r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4740" y="1495532"/>
            <a:ext cx="9696280" cy="453597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800" dirty="0"/>
              <a:t>Celková alokace 5 000 000 Kč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Minimální výše celkových způsobilých výdajů není stanovena, maximální výše  5 000 000 Kč.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Evropský fond pro regionální rozvoj–95 %, spolufinancování–5 %.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Podporované aktivity (jedná se o investiční prostředky): </a:t>
            </a:r>
          </a:p>
          <a:p>
            <a:pPr lvl="1">
              <a:spcBef>
                <a:spcPts val="600"/>
              </a:spcBef>
            </a:pPr>
            <a:r>
              <a:rPr lang="cs-CZ" sz="1400" dirty="0"/>
              <a:t>Podpora infrastruktury pro základní vzdělávání v ZŠ, </a:t>
            </a:r>
          </a:p>
          <a:p>
            <a:pPr lvl="1">
              <a:spcBef>
                <a:spcPts val="600"/>
              </a:spcBef>
            </a:pPr>
            <a:r>
              <a:rPr lang="cs-CZ" sz="1400" dirty="0"/>
              <a:t>Podpora infrastruktury škol a školských zařízení pro SŠ, SOŠ a VOŠ,</a:t>
            </a:r>
          </a:p>
          <a:p>
            <a:pPr lvl="1">
              <a:spcBef>
                <a:spcPts val="600"/>
              </a:spcBef>
            </a:pPr>
            <a:r>
              <a:rPr lang="cs-CZ" sz="1400" dirty="0"/>
              <a:t>Podpora infrastruktury pro celoživotní vzdělávání v klíčových kompetencích, podpora infrastruktury pro zájmové a neformální vzdělávání mládeže, doplňková aktivita.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Potencionální žadatelé: </a:t>
            </a:r>
          </a:p>
          <a:p>
            <a:pPr lvl="1">
              <a:spcBef>
                <a:spcPts val="600"/>
              </a:spcBef>
            </a:pPr>
            <a:r>
              <a:rPr lang="cs-CZ" sz="1400" dirty="0"/>
              <a:t>Kraje, Obce, Organizace zřizované nebo zakládané kraji, Organizace zřizované nebo zakládané obcemi, Organizační složky státu a jejich příspěvkové organizace, Nestátní neziskové organizace, Církve, Církevní organizace, Školy a školská zařízení v oblasti ZŠ, SŠ, SOŠ a VOŠ a další subjekty podílející se na realizaci vzdělávacích aktivit.</a:t>
            </a:r>
          </a:p>
        </p:txBody>
      </p:sp>
    </p:spTree>
    <p:extLst>
      <p:ext uri="{BB962C8B-B14F-4D97-AF65-F5344CB8AC3E}">
        <p14:creationId xmlns:p14="http://schemas.microsoft.com/office/powerpoint/2010/main" val="21714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30401" y="679309"/>
            <a:ext cx="11666739" cy="816223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i="0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T</a:t>
            </a:r>
            <a:r>
              <a:rPr lang="cs-CZ" b="1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YPY PODPOROVANÝCH AKTIVIT:</a:t>
            </a:r>
            <a:endParaRPr lang="cs-CZ" b="1" i="0" cap="small" dirty="0">
              <a:solidFill>
                <a:schemeClr val="accent3">
                  <a:lumMod val="75000"/>
                </a:schemeClr>
              </a:solidFill>
              <a:latin typeface="Segoe Print"/>
            </a:endParaRPr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4740" y="1495532"/>
            <a:ext cx="9696280" cy="453597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Stavební úpravy, pořízení vybavení pro zajištění rozvoje žáků v následujících klíčových kompetencích: v oblastech komunikace, v cizích jazycích, v oblasti technických a řemeslných oborů, přírodních věd, ve schopnosti práce s digitálními technologiemi za účelem zvýšení kvality vzdělávání ve vazbě na budoucí uplatnění na trhu práce a potřeby sladění nabídky a poptávky na regionálním trhu práce.</a:t>
            </a:r>
          </a:p>
          <a:p>
            <a:r>
              <a:rPr lang="cs-CZ" dirty="0"/>
              <a:t>Rozšiřování kapacit ZŠ, SŠ, SOŠ a VOŠ mimo vazbu na klíčové kompetence je možné pouze na území správního obvodu ORP se sociálně vyloučenou lokalitou.</a:t>
            </a:r>
          </a:p>
          <a:p>
            <a:r>
              <a:rPr lang="cs-CZ" dirty="0"/>
              <a:t>Podpora sociální inkluze prostřednictvím stavebních úprav budov a učeben, školních poradenských pracovišť, pořízení vybavení a kompenzačních pomůcek a kompenzačního vybavení pro děti se SVP, nezbytných pro zajištění rovného přístupu ke vzdělávání sociálně vyloučeným osobám.</a:t>
            </a:r>
          </a:p>
          <a:p>
            <a:r>
              <a:rPr lang="cs-CZ" dirty="0"/>
              <a:t>Zajištění vnitřní konektivity školy a připojení k internetu.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721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30401" y="679309"/>
            <a:ext cx="11666739" cy="816223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i="0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OČEKÁVANÉ POVINNÉ PŘÍLOHY K ŽÁDOSTI:</a:t>
            </a:r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4740" y="1495532"/>
            <a:ext cx="9696280" cy="4535970"/>
          </a:xfrm>
        </p:spPr>
        <p:txBody>
          <a:bodyPr>
            <a:normAutofit lnSpcReduction="10000"/>
          </a:bodyPr>
          <a:lstStyle/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Plná moc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Zadávací a výběrová řízení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Doklady o právní subjektivitě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Výpis z rejstříku trestů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Studie proveditelnosti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Čestné prohlášení o skutečném majiteli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Výpočet čistých jiných peněžních příjmů</a:t>
            </a:r>
          </a:p>
          <a:p>
            <a:pPr marL="396000" indent="-396000"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Žádost o stavební povolení nebo ohlášení, případně stavební povolení s nabytím právní moci nebo souhlas s provedením ohlášeného stavebního záměru nebo veřejnoprávní smlouva nahrazující stavební povolení</a:t>
            </a:r>
          </a:p>
          <a:p>
            <a:pPr marL="396000" indent="-396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Projektová dokumentace pro vydání stavebního povolení nebo pro ohlášení stavby</a:t>
            </a:r>
          </a:p>
          <a:p>
            <a:pPr marL="396000" indent="-396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Položkový rozpočet stavby</a:t>
            </a:r>
          </a:p>
          <a:p>
            <a:pPr marL="396000" indent="-396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Doklad o prokázání právních vztahů k majetku, který je předmětem projektu</a:t>
            </a:r>
          </a:p>
          <a:p>
            <a:pPr marL="396000" indent="-396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Územní rozhodnutí s nabytím právní moci nebo územní souhlas nebo účinná veřejnoprávní smlouva nahrazující územní řízení</a:t>
            </a:r>
          </a:p>
          <a:p>
            <a:pPr marL="396000" indent="-3960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800" dirty="0"/>
              <a:t>Výpis z Rejstříku škol a školských zařízení</a:t>
            </a:r>
          </a:p>
          <a:p>
            <a:pPr>
              <a:spcBef>
                <a:spcPts val="0"/>
              </a:spcBef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937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80096" y="1186205"/>
            <a:ext cx="11666739" cy="816223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i="0" cap="small" dirty="0">
                <a:solidFill>
                  <a:schemeClr val="accent3">
                    <a:lumMod val="75000"/>
                  </a:schemeClr>
                </a:solidFill>
                <a:latin typeface="Segoe Print"/>
              </a:rPr>
              <a:t>KONTAKTY</a:t>
            </a:r>
          </a:p>
        </p:txBody>
      </p:sp>
      <p:pic>
        <p:nvPicPr>
          <p:cNvPr id="4" name="Picture 6" descr="schvalene_logo_zubri_z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42" y="71798"/>
            <a:ext cx="1919047" cy="8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4740" y="2002428"/>
            <a:ext cx="9696280" cy="402907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FF0000"/>
                </a:solidFill>
              </a:rPr>
              <a:t>Nově otevřená kancelář </a:t>
            </a:r>
            <a:r>
              <a:rPr lang="cs-CZ" sz="2200" dirty="0"/>
              <a:t>na Poliklinice v NMNM: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2. patro (číslo dveří 217-vedle ordinace MUDr. Holka)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Úřední hodiny prozatím pouze každé pondělí od 8:00 – 17:00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Kontaktní osoba: Lada Marková, 739 393 121, </a:t>
            </a:r>
            <a:r>
              <a:rPr lang="cs-CZ" sz="1800" dirty="0">
                <a:hlinkClick r:id="rId4"/>
              </a:rPr>
              <a:t>markova@zubrizeme.cz</a:t>
            </a:r>
            <a:endParaRPr lang="cs-CZ" sz="1800" dirty="0"/>
          </a:p>
          <a:p>
            <a:pPr marL="457200" lvl="1" indent="0">
              <a:spcBef>
                <a:spcPts val="600"/>
              </a:spcBef>
              <a:buNone/>
            </a:pP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FF0000"/>
                </a:solidFill>
              </a:rPr>
              <a:t>I nadále pomáháme se šablonami</a:t>
            </a:r>
            <a:r>
              <a:rPr lang="cs-CZ" sz="2200" dirty="0"/>
              <a:t> – paní Zemanová: 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Kontaktní osoba: Jarmila Zemanová, 731 575 342, </a:t>
            </a:r>
            <a:r>
              <a:rPr lang="cs-CZ" sz="1800" dirty="0">
                <a:hlinkClick r:id="rId5"/>
              </a:rPr>
              <a:t>zubrizeme@centrum.cz</a:t>
            </a:r>
            <a:endParaRPr lang="cs-CZ" sz="1800" dirty="0"/>
          </a:p>
          <a:p>
            <a:pPr marL="0" indent="0">
              <a:spcBef>
                <a:spcPts val="600"/>
              </a:spcBef>
              <a:buNone/>
            </a:pP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2200" dirty="0">
                <a:solidFill>
                  <a:srgbClr val="FF0000"/>
                </a:solidFill>
              </a:rPr>
              <a:t>Podrobné informace o výzvě/výzvách MAS: </a:t>
            </a:r>
          </a:p>
          <a:p>
            <a:pPr lvl="1">
              <a:spcBef>
                <a:spcPts val="600"/>
              </a:spcBef>
            </a:pPr>
            <a:r>
              <a:rPr lang="cs-CZ" sz="1800" dirty="0">
                <a:hlinkClick r:id="rId6"/>
              </a:rPr>
              <a:t>http://zubrizeme.cz/vyzvy-irop/</a:t>
            </a:r>
            <a:endParaRPr lang="cs-CZ" sz="1800" dirty="0"/>
          </a:p>
          <a:p>
            <a:pPr marL="457200" lvl="1" indent="0">
              <a:spcBef>
                <a:spcPts val="600"/>
              </a:spcBef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070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64ADC404-71A7-4B98-A090-E32C53F82629}" vid="{5B12247E-AEBC-4E05-845D-2A99D030E67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Barevná přírodní prezentace, ilustrovaný design krajiny (širokoúhlý formát)</Template>
  <TotalTime>0</TotalTime>
  <Words>505</Words>
  <Application>Microsoft Office PowerPoint</Application>
  <PresentationFormat>Širokoúhlá obrazovka</PresentationFormat>
  <Paragraphs>52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Prezentace aplikace PowerPoint</vt:lpstr>
      <vt:lpstr>VYHLÁŠENÍ VÝZEV PRO ŠKOLY V ROCE 2017:</vt:lpstr>
      <vt:lpstr>ZÁKLADNÍ INFORMACE O VÝZVĚ:</vt:lpstr>
      <vt:lpstr>TYPY PODPOROVANÝCH AKTIVIT:</vt:lpstr>
      <vt:lpstr>OČEKÁVANÉ POVINNÉ PŘÍLOHY K ŽÁDOSTI: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2016-03-04T10:21:00Z</dcterms:created>
  <dcterms:modified xsi:type="dcterms:W3CDTF">2017-02-08T12:13:33Z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